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8" r:id="rId3"/>
    <p:sldId id="260" r:id="rId4"/>
    <p:sldId id="259" r:id="rId5"/>
    <p:sldId id="261" r:id="rId6"/>
    <p:sldId id="273" r:id="rId7"/>
    <p:sldId id="263" r:id="rId8"/>
    <p:sldId id="262" r:id="rId9"/>
    <p:sldId id="265" r:id="rId10"/>
    <p:sldId id="272" r:id="rId11"/>
    <p:sldId id="279" r:id="rId12"/>
    <p:sldId id="276" r:id="rId13"/>
    <p:sldId id="271" r:id="rId14"/>
    <p:sldId id="280" r:id="rId15"/>
    <p:sldId id="277" r:id="rId16"/>
    <p:sldId id="267" r:id="rId17"/>
    <p:sldId id="269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dak Beata" initials="RB" lastIdx="10" clrIdx="0">
    <p:extLst>
      <p:ext uri="{19B8F6BF-5375-455C-9EA6-DF929625EA0E}">
        <p15:presenceInfo xmlns:p15="http://schemas.microsoft.com/office/powerpoint/2012/main" userId="S-1-5-21-2682257222-1983416253-2671480898-29003" providerId="AD"/>
      </p:ext>
    </p:extLst>
  </p:cmAuthor>
  <p:cmAuthor id="2" name="Orzechowska Katarzyna" initials="OK" lastIdx="11" clrIdx="1">
    <p:extLst>
      <p:ext uri="{19B8F6BF-5375-455C-9EA6-DF929625EA0E}">
        <p15:presenceInfo xmlns:p15="http://schemas.microsoft.com/office/powerpoint/2012/main" userId="S-1-5-21-2682257222-1983416253-2671480898-288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8" autoAdjust="0"/>
    <p:restoredTop sz="96404" autoAdjust="0"/>
  </p:normalViewPr>
  <p:slideViewPr>
    <p:cSldViewPr snapToGrid="0">
      <p:cViewPr varScale="1">
        <p:scale>
          <a:sx n="82" d="100"/>
          <a:sy n="82" d="100"/>
        </p:scale>
        <p:origin x="672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B3C2D3-014A-4D1F-9C17-EBF89B45A969}" type="doc">
      <dgm:prSet loTypeId="urn:microsoft.com/office/officeart/2008/layout/VerticalCurvedList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185ED5CB-A6F8-4ABA-A552-74F18E1FDFC4}">
      <dgm:prSet phldrT="[Tekst]" custT="1"/>
      <dgm:spPr/>
      <dgm:t>
        <a:bodyPr/>
        <a:lstStyle/>
        <a:p>
          <a:pPr algn="l"/>
          <a:r>
            <a:rPr lang="pl-PL" sz="1600" b="1" dirty="0">
              <a:latin typeface="+mj-lt"/>
            </a:rPr>
            <a:t>Umożliwienie uruchomienia wsparcia przygotowawczego w ramach PROW 2014–2020 </a:t>
          </a:r>
          <a:br>
            <a:rPr lang="pl-PL" sz="1600" b="1" dirty="0">
              <a:latin typeface="+mj-lt"/>
            </a:rPr>
          </a:br>
          <a:r>
            <a:rPr lang="pl-PL" sz="1600" b="1" dirty="0">
              <a:latin typeface="+mj-lt"/>
            </a:rPr>
            <a:t>na stworzenie nowych strategii rozwoju lokalnego kierowanego przez społeczność (LSR), </a:t>
          </a:r>
          <a:br>
            <a:rPr lang="pl-PL" sz="1600" b="1" dirty="0">
              <a:latin typeface="+mj-lt"/>
            </a:rPr>
          </a:br>
          <a:r>
            <a:rPr lang="pl-PL" sz="1600" b="1" dirty="0">
              <a:latin typeface="+mj-lt"/>
            </a:rPr>
            <a:t>które będą realizowane w kolejnej perspektywie (2021–2027)</a:t>
          </a:r>
        </a:p>
      </dgm:t>
    </dgm:pt>
    <dgm:pt modelId="{099EADF2-D9EA-4D20-A894-743EDEFA3654}" type="parTrans" cxnId="{B9E5DCEB-A98B-46E0-8BC7-A89E914646CA}">
      <dgm:prSet/>
      <dgm:spPr/>
      <dgm:t>
        <a:bodyPr/>
        <a:lstStyle/>
        <a:p>
          <a:endParaRPr lang="pl-PL" sz="1600" b="1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B52ABC16-B5B5-4FDC-9857-81C8D009CEB5}" type="sibTrans" cxnId="{B9E5DCEB-A98B-46E0-8BC7-A89E914646CA}">
      <dgm:prSet/>
      <dgm:spPr/>
      <dgm:t>
        <a:bodyPr/>
        <a:lstStyle/>
        <a:p>
          <a:endParaRPr lang="pl-PL" sz="1600" b="1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AB425272-B396-46DB-9930-9EC9162AFE63}">
      <dgm:prSet phldrT="[Tekst]" custT="1"/>
      <dgm:spPr/>
      <dgm:t>
        <a:bodyPr/>
        <a:lstStyle/>
        <a:p>
          <a:pPr algn="l"/>
          <a:r>
            <a:rPr lang="pl-PL" sz="1600" b="1" dirty="0">
              <a:latin typeface="+mj-lt"/>
            </a:rPr>
            <a:t>Uruchomienie wsparcia przygotowawczego w ramach innych programów realizowanych </a:t>
          </a:r>
          <a:br>
            <a:rPr lang="pl-PL" sz="1600" b="1" dirty="0">
              <a:latin typeface="+mj-lt"/>
            </a:rPr>
          </a:br>
          <a:r>
            <a:rPr lang="pl-PL" sz="1600" b="1" dirty="0">
              <a:latin typeface="+mj-lt"/>
            </a:rPr>
            <a:t>w ramach RLKS w kolejnej perspektywie (2021–2027)</a:t>
          </a:r>
        </a:p>
      </dgm:t>
    </dgm:pt>
    <dgm:pt modelId="{AB895F1D-127E-41B8-A445-B16EDF44B895}" type="parTrans" cxnId="{D9BF0C77-9194-4C0F-BF4B-2882C83106B4}">
      <dgm:prSet/>
      <dgm:spPr/>
      <dgm:t>
        <a:bodyPr/>
        <a:lstStyle/>
        <a:p>
          <a:endParaRPr lang="pl-PL" sz="1600" b="1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92995269-2CCF-438D-84B1-31E740601923}" type="sibTrans" cxnId="{D9BF0C77-9194-4C0F-BF4B-2882C83106B4}">
      <dgm:prSet/>
      <dgm:spPr/>
      <dgm:t>
        <a:bodyPr/>
        <a:lstStyle/>
        <a:p>
          <a:endParaRPr lang="pl-PL" sz="1600" b="1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6DBE5B88-2DC3-491F-9E02-693C1B934B34}">
      <dgm:prSet phldrT="[Tekst]" custT="1"/>
      <dgm:spPr/>
      <dgm:t>
        <a:bodyPr/>
        <a:lstStyle/>
        <a:p>
          <a:pPr algn="l"/>
          <a:r>
            <a:rPr lang="pl-PL" sz="1600" b="1" dirty="0">
              <a:latin typeface="+mj-lt"/>
            </a:rPr>
            <a:t>Ujednolicenie podejścia do przygotowania LSR oraz określenia nowych zasad ich wyboru </a:t>
          </a:r>
          <a:br>
            <a:rPr lang="pl-PL" sz="1600" b="1" dirty="0">
              <a:latin typeface="+mj-lt"/>
            </a:rPr>
          </a:br>
          <a:r>
            <a:rPr lang="pl-PL" sz="1600" b="1" dirty="0">
              <a:latin typeface="+mj-lt"/>
            </a:rPr>
            <a:t>po 2020 roku</a:t>
          </a:r>
        </a:p>
      </dgm:t>
    </dgm:pt>
    <dgm:pt modelId="{18F56E69-0904-4B3B-9952-0E68FDBE3FCF}" type="parTrans" cxnId="{9D5F1471-CD8E-4C76-8AD0-EF0AC9FF9CDE}">
      <dgm:prSet/>
      <dgm:spPr/>
      <dgm:t>
        <a:bodyPr/>
        <a:lstStyle/>
        <a:p>
          <a:endParaRPr lang="pl-PL" sz="1600" b="1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3A1B68F0-5B1A-4123-BD76-35301F14C176}" type="sibTrans" cxnId="{9D5F1471-CD8E-4C76-8AD0-EF0AC9FF9CDE}">
      <dgm:prSet/>
      <dgm:spPr/>
      <dgm:t>
        <a:bodyPr/>
        <a:lstStyle/>
        <a:p>
          <a:endParaRPr lang="pl-PL" sz="1600" b="1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B94D1285-63CC-4A99-807D-DBCBBE9F10E9}" type="pres">
      <dgm:prSet presAssocID="{D1B3C2D3-014A-4D1F-9C17-EBF89B45A969}" presName="Name0" presStyleCnt="0">
        <dgm:presLayoutVars>
          <dgm:chMax val="7"/>
          <dgm:chPref val="7"/>
          <dgm:dir/>
        </dgm:presLayoutVars>
      </dgm:prSet>
      <dgm:spPr/>
    </dgm:pt>
    <dgm:pt modelId="{4D254CDA-D79D-469F-B9D4-F6E13A2B5AA4}" type="pres">
      <dgm:prSet presAssocID="{D1B3C2D3-014A-4D1F-9C17-EBF89B45A969}" presName="Name1" presStyleCnt="0"/>
      <dgm:spPr/>
    </dgm:pt>
    <dgm:pt modelId="{2E7D99E8-2D97-4800-81F1-E3EBD63FE8D4}" type="pres">
      <dgm:prSet presAssocID="{D1B3C2D3-014A-4D1F-9C17-EBF89B45A969}" presName="cycle" presStyleCnt="0"/>
      <dgm:spPr/>
    </dgm:pt>
    <dgm:pt modelId="{1CC54BE6-ACF5-4570-AAB4-C812BF2BC4AB}" type="pres">
      <dgm:prSet presAssocID="{D1B3C2D3-014A-4D1F-9C17-EBF89B45A969}" presName="srcNode" presStyleLbl="node1" presStyleIdx="0" presStyleCnt="3"/>
      <dgm:spPr/>
    </dgm:pt>
    <dgm:pt modelId="{C98B7FEE-4AFB-40FE-BBED-027063013017}" type="pres">
      <dgm:prSet presAssocID="{D1B3C2D3-014A-4D1F-9C17-EBF89B45A969}" presName="conn" presStyleLbl="parChTrans1D2" presStyleIdx="0" presStyleCnt="1"/>
      <dgm:spPr/>
    </dgm:pt>
    <dgm:pt modelId="{E64FDC43-0130-403F-AEE0-088074306F25}" type="pres">
      <dgm:prSet presAssocID="{D1B3C2D3-014A-4D1F-9C17-EBF89B45A969}" presName="extraNode" presStyleLbl="node1" presStyleIdx="0" presStyleCnt="3"/>
      <dgm:spPr/>
    </dgm:pt>
    <dgm:pt modelId="{4BDF28C5-278B-44BD-A369-339FC17A900C}" type="pres">
      <dgm:prSet presAssocID="{D1B3C2D3-014A-4D1F-9C17-EBF89B45A969}" presName="dstNode" presStyleLbl="node1" presStyleIdx="0" presStyleCnt="3"/>
      <dgm:spPr/>
    </dgm:pt>
    <dgm:pt modelId="{51690DE7-FFF9-4A02-92C3-92C983844AFD}" type="pres">
      <dgm:prSet presAssocID="{185ED5CB-A6F8-4ABA-A552-74F18E1FDFC4}" presName="text_1" presStyleLbl="node1" presStyleIdx="0" presStyleCnt="3">
        <dgm:presLayoutVars>
          <dgm:bulletEnabled val="1"/>
        </dgm:presLayoutVars>
      </dgm:prSet>
      <dgm:spPr/>
    </dgm:pt>
    <dgm:pt modelId="{E374D32F-82EB-4916-BB20-5C7722A42FB2}" type="pres">
      <dgm:prSet presAssocID="{185ED5CB-A6F8-4ABA-A552-74F18E1FDFC4}" presName="accent_1" presStyleCnt="0"/>
      <dgm:spPr/>
    </dgm:pt>
    <dgm:pt modelId="{788DD8DF-33DF-4354-B810-81E2F7EE3794}" type="pres">
      <dgm:prSet presAssocID="{185ED5CB-A6F8-4ABA-A552-74F18E1FDFC4}" presName="accentRepeatNode" presStyleLbl="solidFgAcc1" presStyleIdx="0" presStyleCnt="3"/>
      <dgm:spPr/>
    </dgm:pt>
    <dgm:pt modelId="{332B538C-2DD0-4B4A-8F25-445E06AC6088}" type="pres">
      <dgm:prSet presAssocID="{AB425272-B396-46DB-9930-9EC9162AFE63}" presName="text_2" presStyleLbl="node1" presStyleIdx="1" presStyleCnt="3">
        <dgm:presLayoutVars>
          <dgm:bulletEnabled val="1"/>
        </dgm:presLayoutVars>
      </dgm:prSet>
      <dgm:spPr/>
    </dgm:pt>
    <dgm:pt modelId="{6FA35343-F947-4BD3-B521-D534E5CE3242}" type="pres">
      <dgm:prSet presAssocID="{AB425272-B396-46DB-9930-9EC9162AFE63}" presName="accent_2" presStyleCnt="0"/>
      <dgm:spPr/>
    </dgm:pt>
    <dgm:pt modelId="{187D3F9C-5D42-49D6-A855-7D94B10F56A0}" type="pres">
      <dgm:prSet presAssocID="{AB425272-B396-46DB-9930-9EC9162AFE63}" presName="accentRepeatNode" presStyleLbl="solidFgAcc1" presStyleIdx="1" presStyleCnt="3"/>
      <dgm:spPr/>
    </dgm:pt>
    <dgm:pt modelId="{431EF282-6E65-47EB-A533-E0628D85DFA1}" type="pres">
      <dgm:prSet presAssocID="{6DBE5B88-2DC3-491F-9E02-693C1B934B34}" presName="text_3" presStyleLbl="node1" presStyleIdx="2" presStyleCnt="3">
        <dgm:presLayoutVars>
          <dgm:bulletEnabled val="1"/>
        </dgm:presLayoutVars>
      </dgm:prSet>
      <dgm:spPr/>
    </dgm:pt>
    <dgm:pt modelId="{3545B2BB-3D79-4C37-87E7-A1EF1A4EF6E1}" type="pres">
      <dgm:prSet presAssocID="{6DBE5B88-2DC3-491F-9E02-693C1B934B34}" presName="accent_3" presStyleCnt="0"/>
      <dgm:spPr/>
    </dgm:pt>
    <dgm:pt modelId="{4A78FE3E-959D-46CE-B9B5-14CB38D94628}" type="pres">
      <dgm:prSet presAssocID="{6DBE5B88-2DC3-491F-9E02-693C1B934B34}" presName="accentRepeatNode" presStyleLbl="solidFgAcc1" presStyleIdx="2" presStyleCnt="3"/>
      <dgm:spPr/>
    </dgm:pt>
  </dgm:ptLst>
  <dgm:cxnLst>
    <dgm:cxn modelId="{294B8733-A145-42B9-AC55-77B0D7C56FB8}" type="presOf" srcId="{6DBE5B88-2DC3-491F-9E02-693C1B934B34}" destId="{431EF282-6E65-47EB-A533-E0628D85DFA1}" srcOrd="0" destOrd="0" presId="urn:microsoft.com/office/officeart/2008/layout/VerticalCurvedList"/>
    <dgm:cxn modelId="{73F79050-5077-4A3D-AF93-4669AE8BA77B}" type="presOf" srcId="{D1B3C2D3-014A-4D1F-9C17-EBF89B45A969}" destId="{B94D1285-63CC-4A99-807D-DBCBBE9F10E9}" srcOrd="0" destOrd="0" presId="urn:microsoft.com/office/officeart/2008/layout/VerticalCurvedList"/>
    <dgm:cxn modelId="{9D5F1471-CD8E-4C76-8AD0-EF0AC9FF9CDE}" srcId="{D1B3C2D3-014A-4D1F-9C17-EBF89B45A969}" destId="{6DBE5B88-2DC3-491F-9E02-693C1B934B34}" srcOrd="2" destOrd="0" parTransId="{18F56E69-0904-4B3B-9952-0E68FDBE3FCF}" sibTransId="{3A1B68F0-5B1A-4123-BD76-35301F14C176}"/>
    <dgm:cxn modelId="{D9BF0C77-9194-4C0F-BF4B-2882C83106B4}" srcId="{D1B3C2D3-014A-4D1F-9C17-EBF89B45A969}" destId="{AB425272-B396-46DB-9930-9EC9162AFE63}" srcOrd="1" destOrd="0" parTransId="{AB895F1D-127E-41B8-A445-B16EDF44B895}" sibTransId="{92995269-2CCF-438D-84B1-31E740601923}"/>
    <dgm:cxn modelId="{57242FBC-89D9-4632-8558-A7899BB46955}" type="presOf" srcId="{AB425272-B396-46DB-9930-9EC9162AFE63}" destId="{332B538C-2DD0-4B4A-8F25-445E06AC6088}" srcOrd="0" destOrd="0" presId="urn:microsoft.com/office/officeart/2008/layout/VerticalCurvedList"/>
    <dgm:cxn modelId="{1B9B84C5-C9C5-40D6-A912-4C788CA1ABDE}" type="presOf" srcId="{185ED5CB-A6F8-4ABA-A552-74F18E1FDFC4}" destId="{51690DE7-FFF9-4A02-92C3-92C983844AFD}" srcOrd="0" destOrd="0" presId="urn:microsoft.com/office/officeart/2008/layout/VerticalCurvedList"/>
    <dgm:cxn modelId="{0E334FD1-D2F4-44E4-B58C-03BF7BFFF7AB}" type="presOf" srcId="{B52ABC16-B5B5-4FDC-9857-81C8D009CEB5}" destId="{C98B7FEE-4AFB-40FE-BBED-027063013017}" srcOrd="0" destOrd="0" presId="urn:microsoft.com/office/officeart/2008/layout/VerticalCurvedList"/>
    <dgm:cxn modelId="{B9E5DCEB-A98B-46E0-8BC7-A89E914646CA}" srcId="{D1B3C2D3-014A-4D1F-9C17-EBF89B45A969}" destId="{185ED5CB-A6F8-4ABA-A552-74F18E1FDFC4}" srcOrd="0" destOrd="0" parTransId="{099EADF2-D9EA-4D20-A894-743EDEFA3654}" sibTransId="{B52ABC16-B5B5-4FDC-9857-81C8D009CEB5}"/>
    <dgm:cxn modelId="{85EB0BB0-81FB-4811-8480-DAD02AA92303}" type="presParOf" srcId="{B94D1285-63CC-4A99-807D-DBCBBE9F10E9}" destId="{4D254CDA-D79D-469F-B9D4-F6E13A2B5AA4}" srcOrd="0" destOrd="0" presId="urn:microsoft.com/office/officeart/2008/layout/VerticalCurvedList"/>
    <dgm:cxn modelId="{B22D4DF2-2A02-4F37-9068-1621E1A0E3DB}" type="presParOf" srcId="{4D254CDA-D79D-469F-B9D4-F6E13A2B5AA4}" destId="{2E7D99E8-2D97-4800-81F1-E3EBD63FE8D4}" srcOrd="0" destOrd="0" presId="urn:microsoft.com/office/officeart/2008/layout/VerticalCurvedList"/>
    <dgm:cxn modelId="{044A2006-8116-4FD0-B4D2-458B106FF916}" type="presParOf" srcId="{2E7D99E8-2D97-4800-81F1-E3EBD63FE8D4}" destId="{1CC54BE6-ACF5-4570-AAB4-C812BF2BC4AB}" srcOrd="0" destOrd="0" presId="urn:microsoft.com/office/officeart/2008/layout/VerticalCurvedList"/>
    <dgm:cxn modelId="{101BE948-70ED-418D-98D8-026870F4006E}" type="presParOf" srcId="{2E7D99E8-2D97-4800-81F1-E3EBD63FE8D4}" destId="{C98B7FEE-4AFB-40FE-BBED-027063013017}" srcOrd="1" destOrd="0" presId="urn:microsoft.com/office/officeart/2008/layout/VerticalCurvedList"/>
    <dgm:cxn modelId="{12346D0C-D248-4175-A690-3BCB0A1A3F17}" type="presParOf" srcId="{2E7D99E8-2D97-4800-81F1-E3EBD63FE8D4}" destId="{E64FDC43-0130-403F-AEE0-088074306F25}" srcOrd="2" destOrd="0" presId="urn:microsoft.com/office/officeart/2008/layout/VerticalCurvedList"/>
    <dgm:cxn modelId="{35E67F9E-878C-4CB4-8ACC-633681DDC85B}" type="presParOf" srcId="{2E7D99E8-2D97-4800-81F1-E3EBD63FE8D4}" destId="{4BDF28C5-278B-44BD-A369-339FC17A900C}" srcOrd="3" destOrd="0" presId="urn:microsoft.com/office/officeart/2008/layout/VerticalCurvedList"/>
    <dgm:cxn modelId="{16F42EC8-EA54-43B9-9F5A-8F74DB66BCBB}" type="presParOf" srcId="{4D254CDA-D79D-469F-B9D4-F6E13A2B5AA4}" destId="{51690DE7-FFF9-4A02-92C3-92C983844AFD}" srcOrd="1" destOrd="0" presId="urn:microsoft.com/office/officeart/2008/layout/VerticalCurvedList"/>
    <dgm:cxn modelId="{F808D63E-87B0-45AD-B205-D6513B889DCC}" type="presParOf" srcId="{4D254CDA-D79D-469F-B9D4-F6E13A2B5AA4}" destId="{E374D32F-82EB-4916-BB20-5C7722A42FB2}" srcOrd="2" destOrd="0" presId="urn:microsoft.com/office/officeart/2008/layout/VerticalCurvedList"/>
    <dgm:cxn modelId="{BE5561A0-37F4-4EBD-A8E8-13E21071C2C5}" type="presParOf" srcId="{E374D32F-82EB-4916-BB20-5C7722A42FB2}" destId="{788DD8DF-33DF-4354-B810-81E2F7EE3794}" srcOrd="0" destOrd="0" presId="urn:microsoft.com/office/officeart/2008/layout/VerticalCurvedList"/>
    <dgm:cxn modelId="{8AFE0C14-56DE-437D-9398-81D41D0FB9CE}" type="presParOf" srcId="{4D254CDA-D79D-469F-B9D4-F6E13A2B5AA4}" destId="{332B538C-2DD0-4B4A-8F25-445E06AC6088}" srcOrd="3" destOrd="0" presId="urn:microsoft.com/office/officeart/2008/layout/VerticalCurvedList"/>
    <dgm:cxn modelId="{814B86A7-B7B4-4EDF-B02A-418B4A767378}" type="presParOf" srcId="{4D254CDA-D79D-469F-B9D4-F6E13A2B5AA4}" destId="{6FA35343-F947-4BD3-B521-D534E5CE3242}" srcOrd="4" destOrd="0" presId="urn:microsoft.com/office/officeart/2008/layout/VerticalCurvedList"/>
    <dgm:cxn modelId="{8D81C3AE-70B1-47C4-9BEB-2F34E493BA52}" type="presParOf" srcId="{6FA35343-F947-4BD3-B521-D534E5CE3242}" destId="{187D3F9C-5D42-49D6-A855-7D94B10F56A0}" srcOrd="0" destOrd="0" presId="urn:microsoft.com/office/officeart/2008/layout/VerticalCurvedList"/>
    <dgm:cxn modelId="{CC9D82B4-066C-442D-A893-491DF9FDDD95}" type="presParOf" srcId="{4D254CDA-D79D-469F-B9D4-F6E13A2B5AA4}" destId="{431EF282-6E65-47EB-A533-E0628D85DFA1}" srcOrd="5" destOrd="0" presId="urn:microsoft.com/office/officeart/2008/layout/VerticalCurvedList"/>
    <dgm:cxn modelId="{E7794D5E-F07F-4296-B8C4-CDB47C0E1960}" type="presParOf" srcId="{4D254CDA-D79D-469F-B9D4-F6E13A2B5AA4}" destId="{3545B2BB-3D79-4C37-87E7-A1EF1A4EF6E1}" srcOrd="6" destOrd="0" presId="urn:microsoft.com/office/officeart/2008/layout/VerticalCurvedList"/>
    <dgm:cxn modelId="{C70A54D8-C5FA-4775-AEAA-C6305EAB47A3}" type="presParOf" srcId="{3545B2BB-3D79-4C37-87E7-A1EF1A4EF6E1}" destId="{4A78FE3E-959D-46CE-B9B5-14CB38D9462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8C7827-67D5-436F-947E-3921271B8839}" type="doc">
      <dgm:prSet loTypeId="urn:microsoft.com/office/officeart/2008/layout/LinedList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AFB43D23-55CC-4B95-91FE-FB4D59386414}">
      <dgm:prSet phldrT="[Tekst]" custT="1"/>
      <dgm:spPr/>
      <dgm:t>
        <a:bodyPr anchor="ctr"/>
        <a:lstStyle/>
        <a:p>
          <a:pPr>
            <a:tabLst/>
          </a:pPr>
          <a:r>
            <a:rPr lang="pl-PL" sz="1800" i="0" kern="1200" dirty="0">
              <a:solidFill>
                <a:schemeClr val="bg2">
                  <a:lumMod val="50000"/>
                </a:schemeClr>
              </a:solidFill>
              <a:latin typeface="+mj-lt"/>
              <a:ea typeface="+mn-ea"/>
              <a:cs typeface="+mn-cs"/>
              <a:sym typeface="Wingdings" panose="05000000000000000000" pitchFamily="2" charset="2"/>
            </a:rPr>
            <a:t> </a:t>
          </a:r>
          <a:r>
            <a:rPr lang="pl-PL" sz="1800" i="0" kern="1200" dirty="0">
              <a:solidFill>
                <a:schemeClr val="bg2">
                  <a:lumMod val="50000"/>
                </a:schemeClr>
              </a:solidFill>
              <a:latin typeface="+mj-lt"/>
              <a:ea typeface="+mn-ea"/>
              <a:cs typeface="+mn-cs"/>
            </a:rPr>
            <a:t>Zaktualizowano podstawę prawną o rozporządzenie CPR</a:t>
          </a:r>
        </a:p>
      </dgm:t>
    </dgm:pt>
    <dgm:pt modelId="{8D866CF9-5BB1-4D46-B28F-0FDE817123DC}" type="parTrans" cxnId="{F6309CAF-A41E-43DA-8DC1-412E2B286594}">
      <dgm:prSet/>
      <dgm:spPr/>
      <dgm:t>
        <a:bodyPr/>
        <a:lstStyle/>
        <a:p>
          <a:endParaRPr lang="pl-PL" sz="1800" b="0" i="0">
            <a:latin typeface="+mj-lt"/>
          </a:endParaRPr>
        </a:p>
      </dgm:t>
    </dgm:pt>
    <dgm:pt modelId="{07F6679B-8C57-4735-88D8-9AD5DC743EF5}" type="sibTrans" cxnId="{F6309CAF-A41E-43DA-8DC1-412E2B286594}">
      <dgm:prSet/>
      <dgm:spPr/>
      <dgm:t>
        <a:bodyPr/>
        <a:lstStyle/>
        <a:p>
          <a:endParaRPr lang="pl-PL" sz="1800" b="0" i="0">
            <a:latin typeface="+mj-lt"/>
          </a:endParaRPr>
        </a:p>
      </dgm:t>
    </dgm:pt>
    <dgm:pt modelId="{8C6FA551-4874-4563-B668-93925A71D3E9}">
      <dgm:prSet custT="1"/>
      <dgm:spPr/>
      <dgm:t>
        <a:bodyPr anchor="ctr"/>
        <a:lstStyle/>
        <a:p>
          <a:r>
            <a:rPr lang="pl-PL" sz="1800" i="0" kern="1200" dirty="0">
              <a:solidFill>
                <a:schemeClr val="bg2">
                  <a:lumMod val="50000"/>
                </a:schemeClr>
              </a:solidFill>
              <a:latin typeface="+mj-lt"/>
              <a:ea typeface="+mn-ea"/>
              <a:cs typeface="+mn-cs"/>
              <a:sym typeface="Wingdings" panose="05000000000000000000" pitchFamily="2" charset="2"/>
            </a:rPr>
            <a:t> </a:t>
          </a:r>
          <a:r>
            <a:rPr lang="pl-PL" sz="1800" i="0" kern="1200" dirty="0">
              <a:solidFill>
                <a:schemeClr val="bg2">
                  <a:lumMod val="50000"/>
                </a:schemeClr>
              </a:solidFill>
              <a:latin typeface="+mj-lt"/>
              <a:ea typeface="+mn-ea"/>
              <a:cs typeface="+mn-cs"/>
            </a:rPr>
            <a:t>Zmodyfikowano przepisy dotyczące składu i trybu pracy komisji dokonującej wyboru LSR</a:t>
          </a:r>
        </a:p>
      </dgm:t>
    </dgm:pt>
    <dgm:pt modelId="{E50620FE-D453-45F5-848A-9920E63F21C0}" type="parTrans" cxnId="{B97F0755-DF63-456B-B5E0-E9EF0278FF6A}">
      <dgm:prSet/>
      <dgm:spPr/>
      <dgm:t>
        <a:bodyPr/>
        <a:lstStyle/>
        <a:p>
          <a:endParaRPr lang="pl-PL" sz="1800" b="0" i="0">
            <a:latin typeface="+mj-lt"/>
          </a:endParaRPr>
        </a:p>
      </dgm:t>
    </dgm:pt>
    <dgm:pt modelId="{832698DD-F872-4CCC-9D0D-FE6BE0EC63C3}" type="sibTrans" cxnId="{B97F0755-DF63-456B-B5E0-E9EF0278FF6A}">
      <dgm:prSet/>
      <dgm:spPr/>
      <dgm:t>
        <a:bodyPr/>
        <a:lstStyle/>
        <a:p>
          <a:endParaRPr lang="pl-PL" sz="1800" b="0" i="0">
            <a:latin typeface="+mj-lt"/>
          </a:endParaRPr>
        </a:p>
      </dgm:t>
    </dgm:pt>
    <dgm:pt modelId="{443C0BD7-BABC-44FE-BA3D-A90A1B406BE8}">
      <dgm:prSet custT="1"/>
      <dgm:spPr/>
      <dgm:t>
        <a:bodyPr anchor="ctr"/>
        <a:lstStyle/>
        <a:p>
          <a:r>
            <a:rPr lang="pl-PL" sz="1800" i="0" kern="1200" dirty="0">
              <a:solidFill>
                <a:schemeClr val="bg2">
                  <a:lumMod val="50000"/>
                </a:schemeClr>
              </a:solidFill>
              <a:latin typeface="+mj-lt"/>
              <a:ea typeface="+mn-ea"/>
              <a:cs typeface="+mn-cs"/>
              <a:sym typeface="Wingdings" panose="05000000000000000000" pitchFamily="2" charset="2"/>
            </a:rPr>
            <a:t> </a:t>
          </a:r>
          <a:r>
            <a:rPr lang="pl-PL" sz="1800" i="0" kern="1200" dirty="0">
              <a:solidFill>
                <a:schemeClr val="bg2">
                  <a:lumMod val="50000"/>
                </a:schemeClr>
              </a:solidFill>
              <a:latin typeface="+mj-lt"/>
              <a:ea typeface="+mn-ea"/>
              <a:cs typeface="+mn-cs"/>
            </a:rPr>
            <a:t>Do przepisów dotyczących działania LGD dodano przepisy o możliwości zdalnego odbywania się posiedzeń Rady LGD</a:t>
          </a:r>
        </a:p>
      </dgm:t>
    </dgm:pt>
    <dgm:pt modelId="{2BF5F7E6-E8AF-4898-A0CE-609D3EF990F3}" type="parTrans" cxnId="{92C7448E-1E08-4730-B1D1-C3A2A22FB1D3}">
      <dgm:prSet/>
      <dgm:spPr/>
      <dgm:t>
        <a:bodyPr/>
        <a:lstStyle/>
        <a:p>
          <a:endParaRPr lang="pl-PL" sz="1800" b="0" i="0">
            <a:latin typeface="+mj-lt"/>
          </a:endParaRPr>
        </a:p>
      </dgm:t>
    </dgm:pt>
    <dgm:pt modelId="{C484431F-62E5-46D0-AA63-50ED7AC6C4D3}" type="sibTrans" cxnId="{92C7448E-1E08-4730-B1D1-C3A2A22FB1D3}">
      <dgm:prSet/>
      <dgm:spPr/>
      <dgm:t>
        <a:bodyPr/>
        <a:lstStyle/>
        <a:p>
          <a:endParaRPr lang="pl-PL" sz="1800" b="0" i="0">
            <a:latin typeface="+mj-lt"/>
          </a:endParaRPr>
        </a:p>
      </dgm:t>
    </dgm:pt>
    <dgm:pt modelId="{F526D6FB-0D71-455C-A212-AA7F04BFEE8F}">
      <dgm:prSet custT="1"/>
      <dgm:spPr/>
      <dgm:t>
        <a:bodyPr anchor="ctr"/>
        <a:lstStyle/>
        <a:p>
          <a:r>
            <a:rPr lang="pl-PL" sz="1800" i="0" kern="1200" dirty="0">
              <a:solidFill>
                <a:schemeClr val="bg2">
                  <a:lumMod val="50000"/>
                </a:schemeClr>
              </a:solidFill>
              <a:latin typeface="+mj-lt"/>
              <a:ea typeface="+mn-ea"/>
              <a:cs typeface="+mn-cs"/>
              <a:sym typeface="Wingdings" panose="05000000000000000000" pitchFamily="2" charset="2"/>
            </a:rPr>
            <a:t> </a:t>
          </a:r>
          <a:r>
            <a:rPr lang="pl-PL" sz="1800" i="0" kern="1200" dirty="0">
              <a:solidFill>
                <a:schemeClr val="bg2">
                  <a:lumMod val="50000"/>
                </a:schemeClr>
              </a:solidFill>
              <a:latin typeface="+mj-lt"/>
              <a:ea typeface="+mn-ea"/>
              <a:cs typeface="+mn-cs"/>
            </a:rPr>
            <a:t>Zmodyfikowano warunki wyboru LSR, w tym dokonano rozgraniczenia na warunki dostępu i kryteria wyboru</a:t>
          </a:r>
        </a:p>
      </dgm:t>
    </dgm:pt>
    <dgm:pt modelId="{1D86CC5D-D992-4B9F-8676-CB821558E42E}" type="parTrans" cxnId="{025A84C4-B610-4FE8-B683-86BF89F2A0CC}">
      <dgm:prSet/>
      <dgm:spPr/>
      <dgm:t>
        <a:bodyPr/>
        <a:lstStyle/>
        <a:p>
          <a:endParaRPr lang="pl-PL" sz="1800" b="0" i="0">
            <a:latin typeface="+mj-lt"/>
          </a:endParaRPr>
        </a:p>
      </dgm:t>
    </dgm:pt>
    <dgm:pt modelId="{4D9A1AC4-BD08-432D-97EB-25183574F293}" type="sibTrans" cxnId="{025A84C4-B610-4FE8-B683-86BF89F2A0CC}">
      <dgm:prSet/>
      <dgm:spPr/>
      <dgm:t>
        <a:bodyPr/>
        <a:lstStyle/>
        <a:p>
          <a:endParaRPr lang="pl-PL" sz="1800" b="0" i="0">
            <a:latin typeface="+mj-lt"/>
          </a:endParaRPr>
        </a:p>
      </dgm:t>
    </dgm:pt>
    <dgm:pt modelId="{404D20EF-A32D-4346-BA45-9398BD25DDA4}">
      <dgm:prSet custT="1"/>
      <dgm:spPr/>
      <dgm:t>
        <a:bodyPr anchor="ctr"/>
        <a:lstStyle/>
        <a:p>
          <a:r>
            <a:rPr lang="pl-PL" sz="1800" i="0" kern="1200" dirty="0">
              <a:solidFill>
                <a:schemeClr val="bg2">
                  <a:lumMod val="50000"/>
                </a:schemeClr>
              </a:solidFill>
              <a:latin typeface="+mj-lt"/>
              <a:ea typeface="+mn-ea"/>
              <a:cs typeface="+mn-cs"/>
              <a:sym typeface="Wingdings" panose="05000000000000000000" pitchFamily="2" charset="2"/>
            </a:rPr>
            <a:t> </a:t>
          </a:r>
          <a:r>
            <a:rPr lang="pl-PL" sz="1800" i="0" kern="1200" dirty="0">
              <a:solidFill>
                <a:schemeClr val="bg2">
                  <a:lumMod val="50000"/>
                </a:schemeClr>
              </a:solidFill>
              <a:latin typeface="+mj-lt"/>
              <a:ea typeface="+mn-ea"/>
              <a:cs typeface="+mn-cs"/>
            </a:rPr>
            <a:t>Zrezygnowano z określenia minimalnej liczby punktów umożliwiającej wybór LSR</a:t>
          </a:r>
        </a:p>
      </dgm:t>
    </dgm:pt>
    <dgm:pt modelId="{9BC26FFA-BCF6-4828-B7C0-A9286CD889B8}" type="parTrans" cxnId="{BB5C82BD-FF99-4520-8F16-D488B716E880}">
      <dgm:prSet/>
      <dgm:spPr/>
      <dgm:t>
        <a:bodyPr/>
        <a:lstStyle/>
        <a:p>
          <a:endParaRPr lang="pl-PL" sz="1800" b="0" i="0">
            <a:latin typeface="+mj-lt"/>
          </a:endParaRPr>
        </a:p>
      </dgm:t>
    </dgm:pt>
    <dgm:pt modelId="{F426BAE7-8F5F-4B3C-9C44-7B848480D331}" type="sibTrans" cxnId="{BB5C82BD-FF99-4520-8F16-D488B716E880}">
      <dgm:prSet/>
      <dgm:spPr/>
      <dgm:t>
        <a:bodyPr/>
        <a:lstStyle/>
        <a:p>
          <a:endParaRPr lang="pl-PL" sz="1800" b="0" i="0">
            <a:latin typeface="+mj-lt"/>
          </a:endParaRPr>
        </a:p>
      </dgm:t>
    </dgm:pt>
    <dgm:pt modelId="{F23E9F37-0C60-4F53-B2E1-5A204D0D632C}">
      <dgm:prSet custT="1"/>
      <dgm:spPr/>
      <dgm:t>
        <a:bodyPr anchor="ctr"/>
        <a:lstStyle/>
        <a:p>
          <a:r>
            <a:rPr lang="pl-PL" sz="1800" i="0" kern="1200" dirty="0">
              <a:solidFill>
                <a:schemeClr val="bg2">
                  <a:lumMod val="50000"/>
                </a:schemeClr>
              </a:solidFill>
              <a:latin typeface="+mj-lt"/>
              <a:ea typeface="+mn-ea"/>
              <a:cs typeface="+mn-cs"/>
              <a:sym typeface="Wingdings" panose="05000000000000000000" pitchFamily="2" charset="2"/>
            </a:rPr>
            <a:t> </a:t>
          </a:r>
          <a:r>
            <a:rPr lang="pl-PL" sz="1800" i="0" kern="1200" dirty="0">
              <a:solidFill>
                <a:schemeClr val="bg2">
                  <a:lumMod val="50000"/>
                </a:schemeClr>
              </a:solidFill>
              <a:latin typeface="+mj-lt"/>
              <a:ea typeface="+mn-ea"/>
              <a:cs typeface="+mn-cs"/>
            </a:rPr>
            <a:t>Zrezygnowano z warunkowego wyboru LSR</a:t>
          </a:r>
        </a:p>
      </dgm:t>
    </dgm:pt>
    <dgm:pt modelId="{599868AF-892C-460A-B0CD-C1491FD2154F}" type="parTrans" cxnId="{4160E7DD-3B30-4E7B-AC69-1C30710C2EEC}">
      <dgm:prSet/>
      <dgm:spPr/>
      <dgm:t>
        <a:bodyPr/>
        <a:lstStyle/>
        <a:p>
          <a:endParaRPr lang="pl-PL" sz="1800" b="0" i="0">
            <a:latin typeface="+mj-lt"/>
          </a:endParaRPr>
        </a:p>
      </dgm:t>
    </dgm:pt>
    <dgm:pt modelId="{6A25F35E-2A48-452D-BAAE-943B76551E9C}" type="sibTrans" cxnId="{4160E7DD-3B30-4E7B-AC69-1C30710C2EEC}">
      <dgm:prSet/>
      <dgm:spPr/>
      <dgm:t>
        <a:bodyPr/>
        <a:lstStyle/>
        <a:p>
          <a:endParaRPr lang="pl-PL" sz="1800" b="0" i="0">
            <a:latin typeface="+mj-lt"/>
          </a:endParaRPr>
        </a:p>
      </dgm:t>
    </dgm:pt>
    <dgm:pt modelId="{F9B0B655-96E9-40E0-A4F3-DB68036F833F}">
      <dgm:prSet custT="1"/>
      <dgm:spPr/>
      <dgm:t>
        <a:bodyPr anchor="ctr"/>
        <a:lstStyle/>
        <a:p>
          <a:r>
            <a:rPr lang="pl-PL" sz="1800" i="0" kern="1200" dirty="0">
              <a:solidFill>
                <a:schemeClr val="bg2">
                  <a:lumMod val="50000"/>
                </a:schemeClr>
              </a:solidFill>
              <a:latin typeface="+mj-lt"/>
              <a:ea typeface="+mn-ea"/>
              <a:cs typeface="+mn-cs"/>
              <a:sym typeface="Wingdings" panose="05000000000000000000" pitchFamily="2" charset="2"/>
            </a:rPr>
            <a:t> </a:t>
          </a:r>
          <a:r>
            <a:rPr lang="pl-PL" sz="1800" i="0" kern="1200" dirty="0">
              <a:solidFill>
                <a:schemeClr val="bg2">
                  <a:lumMod val="50000"/>
                </a:schemeClr>
              </a:solidFill>
              <a:latin typeface="+mj-lt"/>
              <a:ea typeface="+mn-ea"/>
              <a:cs typeface="+mn-cs"/>
            </a:rPr>
            <a:t>Zrezygnowano z określenia w ustawie obszarów dla kryteriów wyboru LSR (kryteria będą określone w regulaminie konkursu)</a:t>
          </a:r>
        </a:p>
      </dgm:t>
    </dgm:pt>
    <dgm:pt modelId="{E711FB32-D6DA-4AD2-8DCD-86FCBC90104F}" type="parTrans" cxnId="{E2C712F9-1392-4B63-AF5B-CA879588CB24}">
      <dgm:prSet/>
      <dgm:spPr/>
      <dgm:t>
        <a:bodyPr/>
        <a:lstStyle/>
        <a:p>
          <a:endParaRPr lang="pl-PL" sz="1800" b="0" i="0">
            <a:latin typeface="+mj-lt"/>
          </a:endParaRPr>
        </a:p>
      </dgm:t>
    </dgm:pt>
    <dgm:pt modelId="{D38B13D2-7B30-4C31-9F5C-3D3AA70EA5CF}" type="sibTrans" cxnId="{E2C712F9-1392-4B63-AF5B-CA879588CB24}">
      <dgm:prSet/>
      <dgm:spPr/>
      <dgm:t>
        <a:bodyPr/>
        <a:lstStyle/>
        <a:p>
          <a:endParaRPr lang="pl-PL" sz="1800" b="0" i="0">
            <a:latin typeface="+mj-lt"/>
          </a:endParaRPr>
        </a:p>
      </dgm:t>
    </dgm:pt>
    <dgm:pt modelId="{B7680157-A3E9-43A6-BB1F-2B930D25EC2B}">
      <dgm:prSet custT="1"/>
      <dgm:spPr/>
      <dgm:t>
        <a:bodyPr anchor="ctr"/>
        <a:lstStyle/>
        <a:p>
          <a:r>
            <a:rPr lang="pl-PL" sz="1800" i="0" kern="1200" dirty="0">
              <a:solidFill>
                <a:schemeClr val="bg2">
                  <a:lumMod val="50000"/>
                </a:schemeClr>
              </a:solidFill>
              <a:latin typeface="+mj-lt"/>
              <a:ea typeface="+mn-ea"/>
              <a:cs typeface="+mn-cs"/>
              <a:sym typeface="Wingdings" panose="05000000000000000000" pitchFamily="2" charset="2"/>
            </a:rPr>
            <a:t> </a:t>
          </a:r>
          <a:r>
            <a:rPr lang="pl-PL" sz="1800" i="0" kern="1200" dirty="0">
              <a:solidFill>
                <a:schemeClr val="bg2">
                  <a:lumMod val="50000"/>
                </a:schemeClr>
              </a:solidFill>
              <a:latin typeface="+mj-lt"/>
              <a:ea typeface="+mn-ea"/>
              <a:cs typeface="+mn-cs"/>
            </a:rPr>
            <a:t>Zmodyfikowano zakres uzupełnień/możliwych zmian we wniosku o wybór LSR</a:t>
          </a:r>
        </a:p>
      </dgm:t>
    </dgm:pt>
    <dgm:pt modelId="{8804FDEC-9142-49D5-B558-CA6BAC3AD301}" type="parTrans" cxnId="{AC3E52CA-C07C-4050-97BC-8A9BAC20CE47}">
      <dgm:prSet/>
      <dgm:spPr/>
      <dgm:t>
        <a:bodyPr/>
        <a:lstStyle/>
        <a:p>
          <a:endParaRPr lang="pl-PL" sz="1800" b="0" i="0">
            <a:latin typeface="+mj-lt"/>
          </a:endParaRPr>
        </a:p>
      </dgm:t>
    </dgm:pt>
    <dgm:pt modelId="{E82E15FB-B620-4520-A21A-D75DA0560EA9}" type="sibTrans" cxnId="{AC3E52CA-C07C-4050-97BC-8A9BAC20CE47}">
      <dgm:prSet/>
      <dgm:spPr/>
      <dgm:t>
        <a:bodyPr/>
        <a:lstStyle/>
        <a:p>
          <a:endParaRPr lang="pl-PL" sz="1800" b="0" i="0">
            <a:latin typeface="+mj-lt"/>
          </a:endParaRPr>
        </a:p>
      </dgm:t>
    </dgm:pt>
    <dgm:pt modelId="{7A052C00-98AB-49C1-8FF2-D468BE518525}">
      <dgm:prSet custT="1"/>
      <dgm:spPr/>
      <dgm:t>
        <a:bodyPr anchor="ctr"/>
        <a:lstStyle/>
        <a:p>
          <a:r>
            <a:rPr lang="pl-PL" sz="1800" i="0" kern="1200" dirty="0">
              <a:solidFill>
                <a:schemeClr val="bg2">
                  <a:lumMod val="50000"/>
                </a:schemeClr>
              </a:solidFill>
              <a:latin typeface="+mj-lt"/>
              <a:ea typeface="+mn-ea"/>
              <a:cs typeface="+mn-cs"/>
              <a:sym typeface="Wingdings" panose="05000000000000000000" pitchFamily="2" charset="2"/>
            </a:rPr>
            <a:t> </a:t>
          </a:r>
          <a:r>
            <a:rPr lang="pl-PL" sz="1800" i="0" kern="1200" dirty="0">
              <a:solidFill>
                <a:schemeClr val="bg2">
                  <a:lumMod val="50000"/>
                </a:schemeClr>
              </a:solidFill>
              <a:latin typeface="+mj-lt"/>
              <a:ea typeface="+mn-ea"/>
              <a:cs typeface="+mn-cs"/>
            </a:rPr>
            <a:t>Zmodyfikowano zakres elementów jakie zawiera umowa ramowa</a:t>
          </a:r>
        </a:p>
      </dgm:t>
    </dgm:pt>
    <dgm:pt modelId="{B9F51290-86FF-4C7D-AD92-EEDD0255659E}" type="parTrans" cxnId="{48193CBF-1FD8-4AA8-A040-8D0692EF538A}">
      <dgm:prSet/>
      <dgm:spPr/>
      <dgm:t>
        <a:bodyPr/>
        <a:lstStyle/>
        <a:p>
          <a:endParaRPr lang="pl-PL" sz="1800" b="0" i="0">
            <a:latin typeface="+mj-lt"/>
          </a:endParaRPr>
        </a:p>
      </dgm:t>
    </dgm:pt>
    <dgm:pt modelId="{E5EE1F51-74EB-401B-9D79-2EFF6CF1D752}" type="sibTrans" cxnId="{48193CBF-1FD8-4AA8-A040-8D0692EF538A}">
      <dgm:prSet/>
      <dgm:spPr/>
      <dgm:t>
        <a:bodyPr/>
        <a:lstStyle/>
        <a:p>
          <a:endParaRPr lang="pl-PL" sz="1800" b="0" i="0">
            <a:latin typeface="+mj-lt"/>
          </a:endParaRPr>
        </a:p>
      </dgm:t>
    </dgm:pt>
    <dgm:pt modelId="{377D1460-2DEF-4D33-B704-123EFE9CC760}">
      <dgm:prSet custT="1"/>
      <dgm:spPr/>
      <dgm:t>
        <a:bodyPr anchor="ctr"/>
        <a:lstStyle/>
        <a:p>
          <a:r>
            <a:rPr lang="pl-PL" sz="1800" i="0" kern="1200" dirty="0">
              <a:solidFill>
                <a:schemeClr val="bg2">
                  <a:lumMod val="50000"/>
                </a:schemeClr>
              </a:solidFill>
              <a:latin typeface="+mj-lt"/>
              <a:ea typeface="+mn-ea"/>
              <a:cs typeface="+mn-cs"/>
              <a:sym typeface="Wingdings" panose="05000000000000000000" pitchFamily="2" charset="2"/>
            </a:rPr>
            <a:t> </a:t>
          </a:r>
          <a:r>
            <a:rPr lang="pl-PL" sz="1800" i="0" kern="1200" dirty="0">
              <a:solidFill>
                <a:schemeClr val="bg2">
                  <a:lumMod val="50000"/>
                </a:schemeClr>
              </a:solidFill>
              <a:latin typeface="+mj-lt"/>
              <a:ea typeface="+mn-ea"/>
              <a:cs typeface="+mn-cs"/>
            </a:rPr>
            <a:t>Zmodyfikowano warunki udzielenia wsparcia przygotowawczego</a:t>
          </a:r>
        </a:p>
      </dgm:t>
    </dgm:pt>
    <dgm:pt modelId="{BA793A85-FFD9-442E-9EC5-3BA628965716}" type="parTrans" cxnId="{ED79AB23-655F-4B2E-A209-41CAD7096E46}">
      <dgm:prSet/>
      <dgm:spPr/>
      <dgm:t>
        <a:bodyPr/>
        <a:lstStyle/>
        <a:p>
          <a:endParaRPr lang="pl-PL" sz="1800" b="0" i="0">
            <a:latin typeface="+mj-lt"/>
          </a:endParaRPr>
        </a:p>
      </dgm:t>
    </dgm:pt>
    <dgm:pt modelId="{B332C079-397E-4FD5-9A3E-ED10DAA13DE6}" type="sibTrans" cxnId="{ED79AB23-655F-4B2E-A209-41CAD7096E46}">
      <dgm:prSet/>
      <dgm:spPr/>
      <dgm:t>
        <a:bodyPr/>
        <a:lstStyle/>
        <a:p>
          <a:endParaRPr lang="pl-PL" sz="1800" b="0" i="0">
            <a:latin typeface="+mj-lt"/>
          </a:endParaRPr>
        </a:p>
      </dgm:t>
    </dgm:pt>
    <dgm:pt modelId="{CDBE035F-09FC-475F-99A9-9EF818BDB865}">
      <dgm:prSet custT="1"/>
      <dgm:spPr/>
      <dgm:t>
        <a:bodyPr anchor="ctr"/>
        <a:lstStyle/>
        <a:p>
          <a:endParaRPr lang="pl-PL" sz="1800" b="0" i="0" dirty="0">
            <a:latin typeface="+mj-lt"/>
          </a:endParaRPr>
        </a:p>
      </dgm:t>
    </dgm:pt>
    <dgm:pt modelId="{E1514F57-7129-4785-B10B-13DBA7236332}" type="parTrans" cxnId="{F3ACABED-1F5B-44C6-997B-939063E21360}">
      <dgm:prSet/>
      <dgm:spPr/>
      <dgm:t>
        <a:bodyPr/>
        <a:lstStyle/>
        <a:p>
          <a:endParaRPr lang="pl-PL" sz="1800" i="0"/>
        </a:p>
      </dgm:t>
    </dgm:pt>
    <dgm:pt modelId="{48A68C8F-D1F2-422B-A518-DF668C825541}" type="sibTrans" cxnId="{F3ACABED-1F5B-44C6-997B-939063E21360}">
      <dgm:prSet/>
      <dgm:spPr/>
      <dgm:t>
        <a:bodyPr/>
        <a:lstStyle/>
        <a:p>
          <a:endParaRPr lang="pl-PL" sz="1800" i="0"/>
        </a:p>
      </dgm:t>
    </dgm:pt>
    <dgm:pt modelId="{ED952719-382B-4FB7-A8D1-E0F62B3F2AC5}" type="pres">
      <dgm:prSet presAssocID="{6F8C7827-67D5-436F-947E-3921271B8839}" presName="vert0" presStyleCnt="0">
        <dgm:presLayoutVars>
          <dgm:dir/>
          <dgm:animOne val="branch"/>
          <dgm:animLvl val="lvl"/>
        </dgm:presLayoutVars>
      </dgm:prSet>
      <dgm:spPr/>
    </dgm:pt>
    <dgm:pt modelId="{6F0E284D-9EA6-4E76-88D4-BD4EBDEDE4C6}" type="pres">
      <dgm:prSet presAssocID="{AFB43D23-55CC-4B95-91FE-FB4D59386414}" presName="thickLine" presStyleLbl="alignNode1" presStyleIdx="0" presStyleCnt="11"/>
      <dgm:spPr/>
    </dgm:pt>
    <dgm:pt modelId="{C012FD4E-7579-4CF2-8F64-8484A92CA6AD}" type="pres">
      <dgm:prSet presAssocID="{AFB43D23-55CC-4B95-91FE-FB4D59386414}" presName="horz1" presStyleCnt="0"/>
      <dgm:spPr/>
    </dgm:pt>
    <dgm:pt modelId="{4B70C94B-5BAF-49CF-BF2A-60D12003817C}" type="pres">
      <dgm:prSet presAssocID="{AFB43D23-55CC-4B95-91FE-FB4D59386414}" presName="tx1" presStyleLbl="revTx" presStyleIdx="0" presStyleCnt="11"/>
      <dgm:spPr/>
    </dgm:pt>
    <dgm:pt modelId="{7AAB02A3-BF16-412E-994E-594486BEA4D1}" type="pres">
      <dgm:prSet presAssocID="{AFB43D23-55CC-4B95-91FE-FB4D59386414}" presName="vert1" presStyleCnt="0"/>
      <dgm:spPr/>
    </dgm:pt>
    <dgm:pt modelId="{CAA9CDB1-8EDF-4CE1-992B-49D98B09BB01}" type="pres">
      <dgm:prSet presAssocID="{8C6FA551-4874-4563-B668-93925A71D3E9}" presName="thickLine" presStyleLbl="alignNode1" presStyleIdx="1" presStyleCnt="11"/>
      <dgm:spPr/>
    </dgm:pt>
    <dgm:pt modelId="{4B176AAE-E861-4F16-B1FD-9EE4AFAD9E39}" type="pres">
      <dgm:prSet presAssocID="{8C6FA551-4874-4563-B668-93925A71D3E9}" presName="horz1" presStyleCnt="0"/>
      <dgm:spPr/>
    </dgm:pt>
    <dgm:pt modelId="{59FAD09A-A5F0-4D9E-843F-6BAC2006226F}" type="pres">
      <dgm:prSet presAssocID="{8C6FA551-4874-4563-B668-93925A71D3E9}" presName="tx1" presStyleLbl="revTx" presStyleIdx="1" presStyleCnt="11"/>
      <dgm:spPr/>
    </dgm:pt>
    <dgm:pt modelId="{61339C34-7DC6-4C8F-A7E0-3DF7D5C9C176}" type="pres">
      <dgm:prSet presAssocID="{8C6FA551-4874-4563-B668-93925A71D3E9}" presName="vert1" presStyleCnt="0"/>
      <dgm:spPr/>
    </dgm:pt>
    <dgm:pt modelId="{52842BED-DA43-4960-B65C-43FEC861F48A}" type="pres">
      <dgm:prSet presAssocID="{443C0BD7-BABC-44FE-BA3D-A90A1B406BE8}" presName="thickLine" presStyleLbl="alignNode1" presStyleIdx="2" presStyleCnt="11"/>
      <dgm:spPr/>
    </dgm:pt>
    <dgm:pt modelId="{E6E8A9C4-BA31-4F4C-A370-E4346A5F7277}" type="pres">
      <dgm:prSet presAssocID="{443C0BD7-BABC-44FE-BA3D-A90A1B406BE8}" presName="horz1" presStyleCnt="0"/>
      <dgm:spPr/>
    </dgm:pt>
    <dgm:pt modelId="{3A12A7B4-30FD-4183-8DC0-1044390B252F}" type="pres">
      <dgm:prSet presAssocID="{443C0BD7-BABC-44FE-BA3D-A90A1B406BE8}" presName="tx1" presStyleLbl="revTx" presStyleIdx="2" presStyleCnt="11"/>
      <dgm:spPr/>
    </dgm:pt>
    <dgm:pt modelId="{A2F5CC2D-8457-4B22-9AC8-AAB5A46F2AAD}" type="pres">
      <dgm:prSet presAssocID="{443C0BD7-BABC-44FE-BA3D-A90A1B406BE8}" presName="vert1" presStyleCnt="0"/>
      <dgm:spPr/>
    </dgm:pt>
    <dgm:pt modelId="{6C4F3378-CC6A-40A5-B643-F16758477DF3}" type="pres">
      <dgm:prSet presAssocID="{F526D6FB-0D71-455C-A212-AA7F04BFEE8F}" presName="thickLine" presStyleLbl="alignNode1" presStyleIdx="3" presStyleCnt="11"/>
      <dgm:spPr/>
    </dgm:pt>
    <dgm:pt modelId="{80E293F4-4DA3-448A-838F-47BE428CEE70}" type="pres">
      <dgm:prSet presAssocID="{F526D6FB-0D71-455C-A212-AA7F04BFEE8F}" presName="horz1" presStyleCnt="0"/>
      <dgm:spPr/>
    </dgm:pt>
    <dgm:pt modelId="{8AB5088D-C640-400E-BD95-B11F065C5081}" type="pres">
      <dgm:prSet presAssocID="{F526D6FB-0D71-455C-A212-AA7F04BFEE8F}" presName="tx1" presStyleLbl="revTx" presStyleIdx="3" presStyleCnt="11"/>
      <dgm:spPr/>
    </dgm:pt>
    <dgm:pt modelId="{AC9F094B-0FA0-400D-9B93-55A7790CC1C7}" type="pres">
      <dgm:prSet presAssocID="{F526D6FB-0D71-455C-A212-AA7F04BFEE8F}" presName="vert1" presStyleCnt="0"/>
      <dgm:spPr/>
    </dgm:pt>
    <dgm:pt modelId="{53F8A34C-61A7-4F32-8630-2955574056D7}" type="pres">
      <dgm:prSet presAssocID="{404D20EF-A32D-4346-BA45-9398BD25DDA4}" presName="thickLine" presStyleLbl="alignNode1" presStyleIdx="4" presStyleCnt="11"/>
      <dgm:spPr/>
    </dgm:pt>
    <dgm:pt modelId="{3975630B-9CBB-4FAE-8A44-6E90119F429B}" type="pres">
      <dgm:prSet presAssocID="{404D20EF-A32D-4346-BA45-9398BD25DDA4}" presName="horz1" presStyleCnt="0"/>
      <dgm:spPr/>
    </dgm:pt>
    <dgm:pt modelId="{9C7250FA-6BB1-424B-A9B6-C581D041923F}" type="pres">
      <dgm:prSet presAssocID="{404D20EF-A32D-4346-BA45-9398BD25DDA4}" presName="tx1" presStyleLbl="revTx" presStyleIdx="4" presStyleCnt="11"/>
      <dgm:spPr/>
    </dgm:pt>
    <dgm:pt modelId="{84B795EF-F345-40D3-93C2-F1C9F3B38672}" type="pres">
      <dgm:prSet presAssocID="{404D20EF-A32D-4346-BA45-9398BD25DDA4}" presName="vert1" presStyleCnt="0"/>
      <dgm:spPr/>
    </dgm:pt>
    <dgm:pt modelId="{F12BAEB8-51E6-4586-A4B2-F68F5CBF0598}" type="pres">
      <dgm:prSet presAssocID="{F23E9F37-0C60-4F53-B2E1-5A204D0D632C}" presName="thickLine" presStyleLbl="alignNode1" presStyleIdx="5" presStyleCnt="11"/>
      <dgm:spPr/>
    </dgm:pt>
    <dgm:pt modelId="{0744CCBF-B490-4BA3-973A-1EF149B24150}" type="pres">
      <dgm:prSet presAssocID="{F23E9F37-0C60-4F53-B2E1-5A204D0D632C}" presName="horz1" presStyleCnt="0"/>
      <dgm:spPr/>
    </dgm:pt>
    <dgm:pt modelId="{77CDEE55-DCFF-4483-84FB-64AA42255D48}" type="pres">
      <dgm:prSet presAssocID="{F23E9F37-0C60-4F53-B2E1-5A204D0D632C}" presName="tx1" presStyleLbl="revTx" presStyleIdx="5" presStyleCnt="11"/>
      <dgm:spPr/>
    </dgm:pt>
    <dgm:pt modelId="{32FC2ABF-D8D5-4CCF-9F33-E4D31A8F949A}" type="pres">
      <dgm:prSet presAssocID="{F23E9F37-0C60-4F53-B2E1-5A204D0D632C}" presName="vert1" presStyleCnt="0"/>
      <dgm:spPr/>
    </dgm:pt>
    <dgm:pt modelId="{B8C8BFC0-4DDF-407A-AC5B-CF4FEF31468D}" type="pres">
      <dgm:prSet presAssocID="{F9B0B655-96E9-40E0-A4F3-DB68036F833F}" presName="thickLine" presStyleLbl="alignNode1" presStyleIdx="6" presStyleCnt="11"/>
      <dgm:spPr/>
    </dgm:pt>
    <dgm:pt modelId="{1F33F59A-4B02-43C2-BB9C-1FCA87FB3F52}" type="pres">
      <dgm:prSet presAssocID="{F9B0B655-96E9-40E0-A4F3-DB68036F833F}" presName="horz1" presStyleCnt="0"/>
      <dgm:spPr/>
    </dgm:pt>
    <dgm:pt modelId="{99786DE5-5779-401E-85C3-ADFC75D81139}" type="pres">
      <dgm:prSet presAssocID="{F9B0B655-96E9-40E0-A4F3-DB68036F833F}" presName="tx1" presStyleLbl="revTx" presStyleIdx="6" presStyleCnt="11" custScaleY="182916"/>
      <dgm:spPr/>
    </dgm:pt>
    <dgm:pt modelId="{F799C45E-03A8-44F3-A706-A3FB5A8D303E}" type="pres">
      <dgm:prSet presAssocID="{F9B0B655-96E9-40E0-A4F3-DB68036F833F}" presName="vert1" presStyleCnt="0"/>
      <dgm:spPr/>
    </dgm:pt>
    <dgm:pt modelId="{CEE92091-574D-4BD0-871D-A33575FCD5F9}" type="pres">
      <dgm:prSet presAssocID="{B7680157-A3E9-43A6-BB1F-2B930D25EC2B}" presName="thickLine" presStyleLbl="alignNode1" presStyleIdx="7" presStyleCnt="11"/>
      <dgm:spPr/>
    </dgm:pt>
    <dgm:pt modelId="{2A74AD61-366E-466C-B982-1B579B846941}" type="pres">
      <dgm:prSet presAssocID="{B7680157-A3E9-43A6-BB1F-2B930D25EC2B}" presName="horz1" presStyleCnt="0"/>
      <dgm:spPr/>
    </dgm:pt>
    <dgm:pt modelId="{B0385221-00B8-4730-93D5-7249DCEDE07B}" type="pres">
      <dgm:prSet presAssocID="{B7680157-A3E9-43A6-BB1F-2B930D25EC2B}" presName="tx1" presStyleLbl="revTx" presStyleIdx="7" presStyleCnt="11"/>
      <dgm:spPr/>
    </dgm:pt>
    <dgm:pt modelId="{0E13047F-F845-4DBB-B73E-841679F77B21}" type="pres">
      <dgm:prSet presAssocID="{B7680157-A3E9-43A6-BB1F-2B930D25EC2B}" presName="vert1" presStyleCnt="0"/>
      <dgm:spPr/>
    </dgm:pt>
    <dgm:pt modelId="{6F1CFD1B-DA87-45A4-BBCF-9F2808FD78D4}" type="pres">
      <dgm:prSet presAssocID="{7A052C00-98AB-49C1-8FF2-D468BE518525}" presName="thickLine" presStyleLbl="alignNode1" presStyleIdx="8" presStyleCnt="11"/>
      <dgm:spPr/>
    </dgm:pt>
    <dgm:pt modelId="{E445BF4F-01E5-449D-B06C-E6D802BEAD1D}" type="pres">
      <dgm:prSet presAssocID="{7A052C00-98AB-49C1-8FF2-D468BE518525}" presName="horz1" presStyleCnt="0"/>
      <dgm:spPr/>
    </dgm:pt>
    <dgm:pt modelId="{25A18915-6137-4479-8AF8-44450C08BAFC}" type="pres">
      <dgm:prSet presAssocID="{7A052C00-98AB-49C1-8FF2-D468BE518525}" presName="tx1" presStyleLbl="revTx" presStyleIdx="8" presStyleCnt="11"/>
      <dgm:spPr/>
    </dgm:pt>
    <dgm:pt modelId="{3D4691A3-616A-43EB-83B4-09273B82A21E}" type="pres">
      <dgm:prSet presAssocID="{7A052C00-98AB-49C1-8FF2-D468BE518525}" presName="vert1" presStyleCnt="0"/>
      <dgm:spPr/>
    </dgm:pt>
    <dgm:pt modelId="{F6CA9C6B-1775-4362-9E7F-D0A50295F479}" type="pres">
      <dgm:prSet presAssocID="{377D1460-2DEF-4D33-B704-123EFE9CC760}" presName="thickLine" presStyleLbl="alignNode1" presStyleIdx="9" presStyleCnt="11"/>
      <dgm:spPr/>
    </dgm:pt>
    <dgm:pt modelId="{B6FF500E-8D00-4EAE-A5E7-6FBB7CA715DF}" type="pres">
      <dgm:prSet presAssocID="{377D1460-2DEF-4D33-B704-123EFE9CC760}" presName="horz1" presStyleCnt="0"/>
      <dgm:spPr/>
    </dgm:pt>
    <dgm:pt modelId="{ACE55C17-3BFB-4C17-B8DF-A57DA3C68310}" type="pres">
      <dgm:prSet presAssocID="{377D1460-2DEF-4D33-B704-123EFE9CC760}" presName="tx1" presStyleLbl="revTx" presStyleIdx="9" presStyleCnt="11"/>
      <dgm:spPr/>
    </dgm:pt>
    <dgm:pt modelId="{99B18B1A-DFF7-46CE-A0CB-F43BFEFFC0CE}" type="pres">
      <dgm:prSet presAssocID="{377D1460-2DEF-4D33-B704-123EFE9CC760}" presName="vert1" presStyleCnt="0"/>
      <dgm:spPr/>
    </dgm:pt>
    <dgm:pt modelId="{41BC291F-900D-4304-A3C7-838BE035F5B5}" type="pres">
      <dgm:prSet presAssocID="{CDBE035F-09FC-475F-99A9-9EF818BDB865}" presName="thickLine" presStyleLbl="alignNode1" presStyleIdx="10" presStyleCnt="11"/>
      <dgm:spPr/>
    </dgm:pt>
    <dgm:pt modelId="{BC09B677-35CE-464E-9501-33C7C0363EF7}" type="pres">
      <dgm:prSet presAssocID="{CDBE035F-09FC-475F-99A9-9EF818BDB865}" presName="horz1" presStyleCnt="0"/>
      <dgm:spPr/>
    </dgm:pt>
    <dgm:pt modelId="{97AD144C-8881-43B8-A13A-BA81C47B8EFB}" type="pres">
      <dgm:prSet presAssocID="{CDBE035F-09FC-475F-99A9-9EF818BDB865}" presName="tx1" presStyleLbl="revTx" presStyleIdx="10" presStyleCnt="11"/>
      <dgm:spPr/>
    </dgm:pt>
    <dgm:pt modelId="{D8DF63B8-15DB-468D-86F2-2477CE8CB993}" type="pres">
      <dgm:prSet presAssocID="{CDBE035F-09FC-475F-99A9-9EF818BDB865}" presName="vert1" presStyleCnt="0"/>
      <dgm:spPr/>
    </dgm:pt>
  </dgm:ptLst>
  <dgm:cxnLst>
    <dgm:cxn modelId="{9879C90C-117B-4F95-95A3-D2EE0F3465E4}" type="presOf" srcId="{377D1460-2DEF-4D33-B704-123EFE9CC760}" destId="{ACE55C17-3BFB-4C17-B8DF-A57DA3C68310}" srcOrd="0" destOrd="0" presId="urn:microsoft.com/office/officeart/2008/layout/LinedList"/>
    <dgm:cxn modelId="{ED79AB23-655F-4B2E-A209-41CAD7096E46}" srcId="{6F8C7827-67D5-436F-947E-3921271B8839}" destId="{377D1460-2DEF-4D33-B704-123EFE9CC760}" srcOrd="9" destOrd="0" parTransId="{BA793A85-FFD9-442E-9EC5-3BA628965716}" sibTransId="{B332C079-397E-4FD5-9A3E-ED10DAA13DE6}"/>
    <dgm:cxn modelId="{393ACE5E-010E-4A57-AEDF-520F12EE409D}" type="presOf" srcId="{404D20EF-A32D-4346-BA45-9398BD25DDA4}" destId="{9C7250FA-6BB1-424B-A9B6-C581D041923F}" srcOrd="0" destOrd="0" presId="urn:microsoft.com/office/officeart/2008/layout/LinedList"/>
    <dgm:cxn modelId="{2573C56A-AECF-45D7-BE24-F0FE8CCB342E}" type="presOf" srcId="{B7680157-A3E9-43A6-BB1F-2B930D25EC2B}" destId="{B0385221-00B8-4730-93D5-7249DCEDE07B}" srcOrd="0" destOrd="0" presId="urn:microsoft.com/office/officeart/2008/layout/LinedList"/>
    <dgm:cxn modelId="{B97F0755-DF63-456B-B5E0-E9EF0278FF6A}" srcId="{6F8C7827-67D5-436F-947E-3921271B8839}" destId="{8C6FA551-4874-4563-B668-93925A71D3E9}" srcOrd="1" destOrd="0" parTransId="{E50620FE-D453-45F5-848A-9920E63F21C0}" sibTransId="{832698DD-F872-4CCC-9D0D-FE6BE0EC63C3}"/>
    <dgm:cxn modelId="{641BCF89-9162-4073-BC8C-7C13462BF803}" type="presOf" srcId="{F23E9F37-0C60-4F53-B2E1-5A204D0D632C}" destId="{77CDEE55-DCFF-4483-84FB-64AA42255D48}" srcOrd="0" destOrd="0" presId="urn:microsoft.com/office/officeart/2008/layout/LinedList"/>
    <dgm:cxn modelId="{92C7448E-1E08-4730-B1D1-C3A2A22FB1D3}" srcId="{6F8C7827-67D5-436F-947E-3921271B8839}" destId="{443C0BD7-BABC-44FE-BA3D-A90A1B406BE8}" srcOrd="2" destOrd="0" parTransId="{2BF5F7E6-E8AF-4898-A0CE-609D3EF990F3}" sibTransId="{C484431F-62E5-46D0-AA63-50ED7AC6C4D3}"/>
    <dgm:cxn modelId="{70F17BAD-3AF2-481A-93CD-6A6EE0E4D7A9}" type="presOf" srcId="{AFB43D23-55CC-4B95-91FE-FB4D59386414}" destId="{4B70C94B-5BAF-49CF-BF2A-60D12003817C}" srcOrd="0" destOrd="0" presId="urn:microsoft.com/office/officeart/2008/layout/LinedList"/>
    <dgm:cxn modelId="{F6309CAF-A41E-43DA-8DC1-412E2B286594}" srcId="{6F8C7827-67D5-436F-947E-3921271B8839}" destId="{AFB43D23-55CC-4B95-91FE-FB4D59386414}" srcOrd="0" destOrd="0" parTransId="{8D866CF9-5BB1-4D46-B28F-0FDE817123DC}" sibTransId="{07F6679B-8C57-4735-88D8-9AD5DC743EF5}"/>
    <dgm:cxn modelId="{7A24C3B2-BCB9-4BD2-96C4-DBD9E0AF9A5B}" type="presOf" srcId="{8C6FA551-4874-4563-B668-93925A71D3E9}" destId="{59FAD09A-A5F0-4D9E-843F-6BAC2006226F}" srcOrd="0" destOrd="0" presId="urn:microsoft.com/office/officeart/2008/layout/LinedList"/>
    <dgm:cxn modelId="{DE6380BA-83B1-46C2-A00B-F5EC268DF249}" type="presOf" srcId="{F9B0B655-96E9-40E0-A4F3-DB68036F833F}" destId="{99786DE5-5779-401E-85C3-ADFC75D81139}" srcOrd="0" destOrd="0" presId="urn:microsoft.com/office/officeart/2008/layout/LinedList"/>
    <dgm:cxn modelId="{BB5C82BD-FF99-4520-8F16-D488B716E880}" srcId="{6F8C7827-67D5-436F-947E-3921271B8839}" destId="{404D20EF-A32D-4346-BA45-9398BD25DDA4}" srcOrd="4" destOrd="0" parTransId="{9BC26FFA-BCF6-4828-B7C0-A9286CD889B8}" sibTransId="{F426BAE7-8F5F-4B3C-9C44-7B848480D331}"/>
    <dgm:cxn modelId="{48193CBF-1FD8-4AA8-A040-8D0692EF538A}" srcId="{6F8C7827-67D5-436F-947E-3921271B8839}" destId="{7A052C00-98AB-49C1-8FF2-D468BE518525}" srcOrd="8" destOrd="0" parTransId="{B9F51290-86FF-4C7D-AD92-EEDD0255659E}" sibTransId="{E5EE1F51-74EB-401B-9D79-2EFF6CF1D752}"/>
    <dgm:cxn modelId="{025A84C4-B610-4FE8-B683-86BF89F2A0CC}" srcId="{6F8C7827-67D5-436F-947E-3921271B8839}" destId="{F526D6FB-0D71-455C-A212-AA7F04BFEE8F}" srcOrd="3" destOrd="0" parTransId="{1D86CC5D-D992-4B9F-8676-CB821558E42E}" sibTransId="{4D9A1AC4-BD08-432D-97EB-25183574F293}"/>
    <dgm:cxn modelId="{AC3E52CA-C07C-4050-97BC-8A9BAC20CE47}" srcId="{6F8C7827-67D5-436F-947E-3921271B8839}" destId="{B7680157-A3E9-43A6-BB1F-2B930D25EC2B}" srcOrd="7" destOrd="0" parTransId="{8804FDEC-9142-49D5-B558-CA6BAC3AD301}" sibTransId="{E82E15FB-B620-4520-A21A-D75DA0560EA9}"/>
    <dgm:cxn modelId="{BA724FCD-F165-4EAA-86F0-C2B403E94F12}" type="presOf" srcId="{CDBE035F-09FC-475F-99A9-9EF818BDB865}" destId="{97AD144C-8881-43B8-A13A-BA81C47B8EFB}" srcOrd="0" destOrd="0" presId="urn:microsoft.com/office/officeart/2008/layout/LinedList"/>
    <dgm:cxn modelId="{4160E7DD-3B30-4E7B-AC69-1C30710C2EEC}" srcId="{6F8C7827-67D5-436F-947E-3921271B8839}" destId="{F23E9F37-0C60-4F53-B2E1-5A204D0D632C}" srcOrd="5" destOrd="0" parTransId="{599868AF-892C-460A-B0CD-C1491FD2154F}" sibTransId="{6A25F35E-2A48-452D-BAAE-943B76551E9C}"/>
    <dgm:cxn modelId="{FB004EDF-100B-45AA-9E91-EAC1B88EE1E9}" type="presOf" srcId="{443C0BD7-BABC-44FE-BA3D-A90A1B406BE8}" destId="{3A12A7B4-30FD-4183-8DC0-1044390B252F}" srcOrd="0" destOrd="0" presId="urn:microsoft.com/office/officeart/2008/layout/LinedList"/>
    <dgm:cxn modelId="{7CEB8DE3-3E84-410B-AD2C-C90B9F6A2F85}" type="presOf" srcId="{7A052C00-98AB-49C1-8FF2-D468BE518525}" destId="{25A18915-6137-4479-8AF8-44450C08BAFC}" srcOrd="0" destOrd="0" presId="urn:microsoft.com/office/officeart/2008/layout/LinedList"/>
    <dgm:cxn modelId="{F3ACABED-1F5B-44C6-997B-939063E21360}" srcId="{6F8C7827-67D5-436F-947E-3921271B8839}" destId="{CDBE035F-09FC-475F-99A9-9EF818BDB865}" srcOrd="10" destOrd="0" parTransId="{E1514F57-7129-4785-B10B-13DBA7236332}" sibTransId="{48A68C8F-D1F2-422B-A518-DF668C825541}"/>
    <dgm:cxn modelId="{447F68F8-1CA9-411F-9560-A6D2B3EEA9DB}" type="presOf" srcId="{6F8C7827-67D5-436F-947E-3921271B8839}" destId="{ED952719-382B-4FB7-A8D1-E0F62B3F2AC5}" srcOrd="0" destOrd="0" presId="urn:microsoft.com/office/officeart/2008/layout/LinedList"/>
    <dgm:cxn modelId="{E2C712F9-1392-4B63-AF5B-CA879588CB24}" srcId="{6F8C7827-67D5-436F-947E-3921271B8839}" destId="{F9B0B655-96E9-40E0-A4F3-DB68036F833F}" srcOrd="6" destOrd="0" parTransId="{E711FB32-D6DA-4AD2-8DCD-86FCBC90104F}" sibTransId="{D38B13D2-7B30-4C31-9F5C-3D3AA70EA5CF}"/>
    <dgm:cxn modelId="{799926FC-D32E-45CC-AEF3-81534EB3519D}" type="presOf" srcId="{F526D6FB-0D71-455C-A212-AA7F04BFEE8F}" destId="{8AB5088D-C640-400E-BD95-B11F065C5081}" srcOrd="0" destOrd="0" presId="urn:microsoft.com/office/officeart/2008/layout/LinedList"/>
    <dgm:cxn modelId="{8A4D5070-63ED-4977-A490-BABBABDB9367}" type="presParOf" srcId="{ED952719-382B-4FB7-A8D1-E0F62B3F2AC5}" destId="{6F0E284D-9EA6-4E76-88D4-BD4EBDEDE4C6}" srcOrd="0" destOrd="0" presId="urn:microsoft.com/office/officeart/2008/layout/LinedList"/>
    <dgm:cxn modelId="{405D0442-29AE-4939-873C-C8BBEF803675}" type="presParOf" srcId="{ED952719-382B-4FB7-A8D1-E0F62B3F2AC5}" destId="{C012FD4E-7579-4CF2-8F64-8484A92CA6AD}" srcOrd="1" destOrd="0" presId="urn:microsoft.com/office/officeart/2008/layout/LinedList"/>
    <dgm:cxn modelId="{692A08E4-65D7-40AD-BEB3-2EDB8F04C818}" type="presParOf" srcId="{C012FD4E-7579-4CF2-8F64-8484A92CA6AD}" destId="{4B70C94B-5BAF-49CF-BF2A-60D12003817C}" srcOrd="0" destOrd="0" presId="urn:microsoft.com/office/officeart/2008/layout/LinedList"/>
    <dgm:cxn modelId="{27498055-1DFC-4374-BBA2-244BF613043E}" type="presParOf" srcId="{C012FD4E-7579-4CF2-8F64-8484A92CA6AD}" destId="{7AAB02A3-BF16-412E-994E-594486BEA4D1}" srcOrd="1" destOrd="0" presId="urn:microsoft.com/office/officeart/2008/layout/LinedList"/>
    <dgm:cxn modelId="{D132848D-9193-4BE8-B070-821A855B63DA}" type="presParOf" srcId="{ED952719-382B-4FB7-A8D1-E0F62B3F2AC5}" destId="{CAA9CDB1-8EDF-4CE1-992B-49D98B09BB01}" srcOrd="2" destOrd="0" presId="urn:microsoft.com/office/officeart/2008/layout/LinedList"/>
    <dgm:cxn modelId="{9A67DAF6-66D1-49BA-A40E-7C8599D67BC1}" type="presParOf" srcId="{ED952719-382B-4FB7-A8D1-E0F62B3F2AC5}" destId="{4B176AAE-E861-4F16-B1FD-9EE4AFAD9E39}" srcOrd="3" destOrd="0" presId="urn:microsoft.com/office/officeart/2008/layout/LinedList"/>
    <dgm:cxn modelId="{FFF5CF31-E7E8-47D0-962F-77AF767C8821}" type="presParOf" srcId="{4B176AAE-E861-4F16-B1FD-9EE4AFAD9E39}" destId="{59FAD09A-A5F0-4D9E-843F-6BAC2006226F}" srcOrd="0" destOrd="0" presId="urn:microsoft.com/office/officeart/2008/layout/LinedList"/>
    <dgm:cxn modelId="{77FB5A53-6126-426F-90FF-0F547DDBFA7B}" type="presParOf" srcId="{4B176AAE-E861-4F16-B1FD-9EE4AFAD9E39}" destId="{61339C34-7DC6-4C8F-A7E0-3DF7D5C9C176}" srcOrd="1" destOrd="0" presId="urn:microsoft.com/office/officeart/2008/layout/LinedList"/>
    <dgm:cxn modelId="{6C7717B2-3353-46C1-896B-80387E839E06}" type="presParOf" srcId="{ED952719-382B-4FB7-A8D1-E0F62B3F2AC5}" destId="{52842BED-DA43-4960-B65C-43FEC861F48A}" srcOrd="4" destOrd="0" presId="urn:microsoft.com/office/officeart/2008/layout/LinedList"/>
    <dgm:cxn modelId="{8781BB14-F6AA-467D-AB14-232BA6DAD6EF}" type="presParOf" srcId="{ED952719-382B-4FB7-A8D1-E0F62B3F2AC5}" destId="{E6E8A9C4-BA31-4F4C-A370-E4346A5F7277}" srcOrd="5" destOrd="0" presId="urn:microsoft.com/office/officeart/2008/layout/LinedList"/>
    <dgm:cxn modelId="{42DEAB72-8438-4433-80F2-4090DDBE27FF}" type="presParOf" srcId="{E6E8A9C4-BA31-4F4C-A370-E4346A5F7277}" destId="{3A12A7B4-30FD-4183-8DC0-1044390B252F}" srcOrd="0" destOrd="0" presId="urn:microsoft.com/office/officeart/2008/layout/LinedList"/>
    <dgm:cxn modelId="{A089BF00-E08C-473E-B99D-D5190F2FAE29}" type="presParOf" srcId="{E6E8A9C4-BA31-4F4C-A370-E4346A5F7277}" destId="{A2F5CC2D-8457-4B22-9AC8-AAB5A46F2AAD}" srcOrd="1" destOrd="0" presId="urn:microsoft.com/office/officeart/2008/layout/LinedList"/>
    <dgm:cxn modelId="{0BB8DDE3-D894-4F42-B6F1-40D206EE638C}" type="presParOf" srcId="{ED952719-382B-4FB7-A8D1-E0F62B3F2AC5}" destId="{6C4F3378-CC6A-40A5-B643-F16758477DF3}" srcOrd="6" destOrd="0" presId="urn:microsoft.com/office/officeart/2008/layout/LinedList"/>
    <dgm:cxn modelId="{F20EB03E-D669-48B0-A77A-132C33450C88}" type="presParOf" srcId="{ED952719-382B-4FB7-A8D1-E0F62B3F2AC5}" destId="{80E293F4-4DA3-448A-838F-47BE428CEE70}" srcOrd="7" destOrd="0" presId="urn:microsoft.com/office/officeart/2008/layout/LinedList"/>
    <dgm:cxn modelId="{9CDEAC0E-5453-46E5-A322-F158A7E4A39F}" type="presParOf" srcId="{80E293F4-4DA3-448A-838F-47BE428CEE70}" destId="{8AB5088D-C640-400E-BD95-B11F065C5081}" srcOrd="0" destOrd="0" presId="urn:microsoft.com/office/officeart/2008/layout/LinedList"/>
    <dgm:cxn modelId="{C7AA6CC8-5543-4C71-80FC-CED8D28F23D6}" type="presParOf" srcId="{80E293F4-4DA3-448A-838F-47BE428CEE70}" destId="{AC9F094B-0FA0-400D-9B93-55A7790CC1C7}" srcOrd="1" destOrd="0" presId="urn:microsoft.com/office/officeart/2008/layout/LinedList"/>
    <dgm:cxn modelId="{9A0E71B5-4869-4FE7-A709-FC6DC41A47EC}" type="presParOf" srcId="{ED952719-382B-4FB7-A8D1-E0F62B3F2AC5}" destId="{53F8A34C-61A7-4F32-8630-2955574056D7}" srcOrd="8" destOrd="0" presId="urn:microsoft.com/office/officeart/2008/layout/LinedList"/>
    <dgm:cxn modelId="{AB16AD92-9F91-4FBD-9DAF-A662704B8944}" type="presParOf" srcId="{ED952719-382B-4FB7-A8D1-E0F62B3F2AC5}" destId="{3975630B-9CBB-4FAE-8A44-6E90119F429B}" srcOrd="9" destOrd="0" presId="urn:microsoft.com/office/officeart/2008/layout/LinedList"/>
    <dgm:cxn modelId="{27D755B7-9405-4B16-977F-35A34C15A458}" type="presParOf" srcId="{3975630B-9CBB-4FAE-8A44-6E90119F429B}" destId="{9C7250FA-6BB1-424B-A9B6-C581D041923F}" srcOrd="0" destOrd="0" presId="urn:microsoft.com/office/officeart/2008/layout/LinedList"/>
    <dgm:cxn modelId="{AA4CB710-D95F-401B-9354-02D1A2FA1A96}" type="presParOf" srcId="{3975630B-9CBB-4FAE-8A44-6E90119F429B}" destId="{84B795EF-F345-40D3-93C2-F1C9F3B38672}" srcOrd="1" destOrd="0" presId="urn:microsoft.com/office/officeart/2008/layout/LinedList"/>
    <dgm:cxn modelId="{CBAD2EC7-234D-4DA3-BBD8-ECAA98EE07C6}" type="presParOf" srcId="{ED952719-382B-4FB7-A8D1-E0F62B3F2AC5}" destId="{F12BAEB8-51E6-4586-A4B2-F68F5CBF0598}" srcOrd="10" destOrd="0" presId="urn:microsoft.com/office/officeart/2008/layout/LinedList"/>
    <dgm:cxn modelId="{D6AF31CC-5967-4CE1-A659-CC3DF1CFB2B0}" type="presParOf" srcId="{ED952719-382B-4FB7-A8D1-E0F62B3F2AC5}" destId="{0744CCBF-B490-4BA3-973A-1EF149B24150}" srcOrd="11" destOrd="0" presId="urn:microsoft.com/office/officeart/2008/layout/LinedList"/>
    <dgm:cxn modelId="{542499F4-19A6-447E-8A96-17CBB102C8F5}" type="presParOf" srcId="{0744CCBF-B490-4BA3-973A-1EF149B24150}" destId="{77CDEE55-DCFF-4483-84FB-64AA42255D48}" srcOrd="0" destOrd="0" presId="urn:microsoft.com/office/officeart/2008/layout/LinedList"/>
    <dgm:cxn modelId="{22697927-9119-4484-9548-B3D642A827FF}" type="presParOf" srcId="{0744CCBF-B490-4BA3-973A-1EF149B24150}" destId="{32FC2ABF-D8D5-4CCF-9F33-E4D31A8F949A}" srcOrd="1" destOrd="0" presId="urn:microsoft.com/office/officeart/2008/layout/LinedList"/>
    <dgm:cxn modelId="{11391575-F97D-4106-B05E-76A0F908DAA2}" type="presParOf" srcId="{ED952719-382B-4FB7-A8D1-E0F62B3F2AC5}" destId="{B8C8BFC0-4DDF-407A-AC5B-CF4FEF31468D}" srcOrd="12" destOrd="0" presId="urn:microsoft.com/office/officeart/2008/layout/LinedList"/>
    <dgm:cxn modelId="{F775A76F-EE96-41D0-8FA5-08B25EE40817}" type="presParOf" srcId="{ED952719-382B-4FB7-A8D1-E0F62B3F2AC5}" destId="{1F33F59A-4B02-43C2-BB9C-1FCA87FB3F52}" srcOrd="13" destOrd="0" presId="urn:microsoft.com/office/officeart/2008/layout/LinedList"/>
    <dgm:cxn modelId="{5F917033-720E-4D43-A90F-459C453ADF59}" type="presParOf" srcId="{1F33F59A-4B02-43C2-BB9C-1FCA87FB3F52}" destId="{99786DE5-5779-401E-85C3-ADFC75D81139}" srcOrd="0" destOrd="0" presId="urn:microsoft.com/office/officeart/2008/layout/LinedList"/>
    <dgm:cxn modelId="{24E93CA3-46CC-4A15-A3D7-5BF69CB1EA1B}" type="presParOf" srcId="{1F33F59A-4B02-43C2-BB9C-1FCA87FB3F52}" destId="{F799C45E-03A8-44F3-A706-A3FB5A8D303E}" srcOrd="1" destOrd="0" presId="urn:microsoft.com/office/officeart/2008/layout/LinedList"/>
    <dgm:cxn modelId="{82BAAC0D-65D2-4E8C-BB0A-8D828C4F49E9}" type="presParOf" srcId="{ED952719-382B-4FB7-A8D1-E0F62B3F2AC5}" destId="{CEE92091-574D-4BD0-871D-A33575FCD5F9}" srcOrd="14" destOrd="0" presId="urn:microsoft.com/office/officeart/2008/layout/LinedList"/>
    <dgm:cxn modelId="{B6C9A46C-5C86-4B9F-AF7E-2CF3F42D5170}" type="presParOf" srcId="{ED952719-382B-4FB7-A8D1-E0F62B3F2AC5}" destId="{2A74AD61-366E-466C-B982-1B579B846941}" srcOrd="15" destOrd="0" presId="urn:microsoft.com/office/officeart/2008/layout/LinedList"/>
    <dgm:cxn modelId="{7E69DC3B-35DA-4D5F-A31C-2EDBA4C9D737}" type="presParOf" srcId="{2A74AD61-366E-466C-B982-1B579B846941}" destId="{B0385221-00B8-4730-93D5-7249DCEDE07B}" srcOrd="0" destOrd="0" presId="urn:microsoft.com/office/officeart/2008/layout/LinedList"/>
    <dgm:cxn modelId="{B0D27A70-3256-4950-ABD1-0DA24F868EB2}" type="presParOf" srcId="{2A74AD61-366E-466C-B982-1B579B846941}" destId="{0E13047F-F845-4DBB-B73E-841679F77B21}" srcOrd="1" destOrd="0" presId="urn:microsoft.com/office/officeart/2008/layout/LinedList"/>
    <dgm:cxn modelId="{BCCA6B97-E0C2-4284-AD45-394BB18E2C34}" type="presParOf" srcId="{ED952719-382B-4FB7-A8D1-E0F62B3F2AC5}" destId="{6F1CFD1B-DA87-45A4-BBCF-9F2808FD78D4}" srcOrd="16" destOrd="0" presId="urn:microsoft.com/office/officeart/2008/layout/LinedList"/>
    <dgm:cxn modelId="{60F1320B-7993-46F9-8F13-32E1A5B42CAF}" type="presParOf" srcId="{ED952719-382B-4FB7-A8D1-E0F62B3F2AC5}" destId="{E445BF4F-01E5-449D-B06C-E6D802BEAD1D}" srcOrd="17" destOrd="0" presId="urn:microsoft.com/office/officeart/2008/layout/LinedList"/>
    <dgm:cxn modelId="{C1A87429-2E48-4053-9ACB-CC757D3473E0}" type="presParOf" srcId="{E445BF4F-01E5-449D-B06C-E6D802BEAD1D}" destId="{25A18915-6137-4479-8AF8-44450C08BAFC}" srcOrd="0" destOrd="0" presId="urn:microsoft.com/office/officeart/2008/layout/LinedList"/>
    <dgm:cxn modelId="{7C98703E-9A8B-43D5-A397-E5A4E9A39C94}" type="presParOf" srcId="{E445BF4F-01E5-449D-B06C-E6D802BEAD1D}" destId="{3D4691A3-616A-43EB-83B4-09273B82A21E}" srcOrd="1" destOrd="0" presId="urn:microsoft.com/office/officeart/2008/layout/LinedList"/>
    <dgm:cxn modelId="{F30A769A-596A-4DCD-BAFF-3D8451093867}" type="presParOf" srcId="{ED952719-382B-4FB7-A8D1-E0F62B3F2AC5}" destId="{F6CA9C6B-1775-4362-9E7F-D0A50295F479}" srcOrd="18" destOrd="0" presId="urn:microsoft.com/office/officeart/2008/layout/LinedList"/>
    <dgm:cxn modelId="{55E32061-31E9-44B2-9471-D0B89C8910E7}" type="presParOf" srcId="{ED952719-382B-4FB7-A8D1-E0F62B3F2AC5}" destId="{B6FF500E-8D00-4EAE-A5E7-6FBB7CA715DF}" srcOrd="19" destOrd="0" presId="urn:microsoft.com/office/officeart/2008/layout/LinedList"/>
    <dgm:cxn modelId="{2DCEBD95-28A8-4ECB-9415-98BEAE49EA68}" type="presParOf" srcId="{B6FF500E-8D00-4EAE-A5E7-6FBB7CA715DF}" destId="{ACE55C17-3BFB-4C17-B8DF-A57DA3C68310}" srcOrd="0" destOrd="0" presId="urn:microsoft.com/office/officeart/2008/layout/LinedList"/>
    <dgm:cxn modelId="{22E508A9-0431-411D-9E21-D1D80CDA9A25}" type="presParOf" srcId="{B6FF500E-8D00-4EAE-A5E7-6FBB7CA715DF}" destId="{99B18B1A-DFF7-46CE-A0CB-F43BFEFFC0CE}" srcOrd="1" destOrd="0" presId="urn:microsoft.com/office/officeart/2008/layout/LinedList"/>
    <dgm:cxn modelId="{C431BB31-F8FC-42C9-9F2C-58631915C3F3}" type="presParOf" srcId="{ED952719-382B-4FB7-A8D1-E0F62B3F2AC5}" destId="{41BC291F-900D-4304-A3C7-838BE035F5B5}" srcOrd="20" destOrd="0" presId="urn:microsoft.com/office/officeart/2008/layout/LinedList"/>
    <dgm:cxn modelId="{68314430-9659-4FBC-BBA8-9209AD9B0494}" type="presParOf" srcId="{ED952719-382B-4FB7-A8D1-E0F62B3F2AC5}" destId="{BC09B677-35CE-464E-9501-33C7C0363EF7}" srcOrd="21" destOrd="0" presId="urn:microsoft.com/office/officeart/2008/layout/LinedList"/>
    <dgm:cxn modelId="{3CF2B6EF-9F7B-4FA4-85E1-EF960C1CBC7F}" type="presParOf" srcId="{BC09B677-35CE-464E-9501-33C7C0363EF7}" destId="{97AD144C-8881-43B8-A13A-BA81C47B8EFB}" srcOrd="0" destOrd="0" presId="urn:microsoft.com/office/officeart/2008/layout/LinedList"/>
    <dgm:cxn modelId="{39457FF6-1A27-46FF-9E2D-26BF43BED1EA}" type="presParOf" srcId="{BC09B677-35CE-464E-9501-33C7C0363EF7}" destId="{D8DF63B8-15DB-468D-86F2-2477CE8CB99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8B7FEE-4AFB-40FE-BBED-027063013017}">
      <dsp:nvSpPr>
        <dsp:cNvPr id="0" name=""/>
        <dsp:cNvSpPr/>
      </dsp:nvSpPr>
      <dsp:spPr>
        <a:xfrm>
          <a:off x="-6026542" y="-922389"/>
          <a:ext cx="7176111" cy="7176111"/>
        </a:xfrm>
        <a:prstGeom prst="blockArc">
          <a:avLst>
            <a:gd name="adj1" fmla="val 18900000"/>
            <a:gd name="adj2" fmla="val 2700000"/>
            <a:gd name="adj3" fmla="val 301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690DE7-FFF9-4A02-92C3-92C983844AFD}">
      <dsp:nvSpPr>
        <dsp:cNvPr id="0" name=""/>
        <dsp:cNvSpPr/>
      </dsp:nvSpPr>
      <dsp:spPr>
        <a:xfrm>
          <a:off x="739989" y="533133"/>
          <a:ext cx="8903949" cy="10662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634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latin typeface="+mj-lt"/>
            </a:rPr>
            <a:t>Umożliwienie uruchomienia wsparcia przygotowawczego w ramach PROW 2014–2020 </a:t>
          </a:r>
          <a:br>
            <a:rPr lang="pl-PL" sz="1600" b="1" kern="1200" dirty="0">
              <a:latin typeface="+mj-lt"/>
            </a:rPr>
          </a:br>
          <a:r>
            <a:rPr lang="pl-PL" sz="1600" b="1" kern="1200" dirty="0">
              <a:latin typeface="+mj-lt"/>
            </a:rPr>
            <a:t>na stworzenie nowych strategii rozwoju lokalnego kierowanego przez społeczność (LSR), </a:t>
          </a:r>
          <a:br>
            <a:rPr lang="pl-PL" sz="1600" b="1" kern="1200" dirty="0">
              <a:latin typeface="+mj-lt"/>
            </a:rPr>
          </a:br>
          <a:r>
            <a:rPr lang="pl-PL" sz="1600" b="1" kern="1200" dirty="0">
              <a:latin typeface="+mj-lt"/>
            </a:rPr>
            <a:t>które będą realizowane w kolejnej perspektywie (2021–2027)</a:t>
          </a:r>
        </a:p>
      </dsp:txBody>
      <dsp:txXfrm>
        <a:off x="739989" y="533133"/>
        <a:ext cx="8903949" cy="1066266"/>
      </dsp:txXfrm>
    </dsp:sp>
    <dsp:sp modelId="{788DD8DF-33DF-4354-B810-81E2F7EE3794}">
      <dsp:nvSpPr>
        <dsp:cNvPr id="0" name=""/>
        <dsp:cNvSpPr/>
      </dsp:nvSpPr>
      <dsp:spPr>
        <a:xfrm>
          <a:off x="73572" y="399849"/>
          <a:ext cx="1332833" cy="13328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2B538C-2DD0-4B4A-8F25-445E06AC6088}">
      <dsp:nvSpPr>
        <dsp:cNvPr id="0" name=""/>
        <dsp:cNvSpPr/>
      </dsp:nvSpPr>
      <dsp:spPr>
        <a:xfrm>
          <a:off x="1127576" y="2132533"/>
          <a:ext cx="8516361" cy="1066266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634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latin typeface="+mj-lt"/>
            </a:rPr>
            <a:t>Uruchomienie wsparcia przygotowawczego w ramach innych programów realizowanych </a:t>
          </a:r>
          <a:br>
            <a:rPr lang="pl-PL" sz="1600" b="1" kern="1200" dirty="0">
              <a:latin typeface="+mj-lt"/>
            </a:rPr>
          </a:br>
          <a:r>
            <a:rPr lang="pl-PL" sz="1600" b="1" kern="1200" dirty="0">
              <a:latin typeface="+mj-lt"/>
            </a:rPr>
            <a:t>w ramach RLKS w kolejnej perspektywie (2021–2027)</a:t>
          </a:r>
        </a:p>
      </dsp:txBody>
      <dsp:txXfrm>
        <a:off x="1127576" y="2132533"/>
        <a:ext cx="8516361" cy="1066266"/>
      </dsp:txXfrm>
    </dsp:sp>
    <dsp:sp modelId="{187D3F9C-5D42-49D6-A855-7D94B10F56A0}">
      <dsp:nvSpPr>
        <dsp:cNvPr id="0" name=""/>
        <dsp:cNvSpPr/>
      </dsp:nvSpPr>
      <dsp:spPr>
        <a:xfrm>
          <a:off x="461160" y="1999249"/>
          <a:ext cx="1332833" cy="13328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1EF282-6E65-47EB-A533-E0628D85DFA1}">
      <dsp:nvSpPr>
        <dsp:cNvPr id="0" name=""/>
        <dsp:cNvSpPr/>
      </dsp:nvSpPr>
      <dsp:spPr>
        <a:xfrm>
          <a:off x="739989" y="3731933"/>
          <a:ext cx="8903949" cy="1066266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634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latin typeface="+mj-lt"/>
            </a:rPr>
            <a:t>Ujednolicenie podejścia do przygotowania LSR oraz określenia nowych zasad ich wyboru </a:t>
          </a:r>
          <a:br>
            <a:rPr lang="pl-PL" sz="1600" b="1" kern="1200" dirty="0">
              <a:latin typeface="+mj-lt"/>
            </a:rPr>
          </a:br>
          <a:r>
            <a:rPr lang="pl-PL" sz="1600" b="1" kern="1200" dirty="0">
              <a:latin typeface="+mj-lt"/>
            </a:rPr>
            <a:t>po 2020 roku</a:t>
          </a:r>
        </a:p>
      </dsp:txBody>
      <dsp:txXfrm>
        <a:off x="739989" y="3731933"/>
        <a:ext cx="8903949" cy="1066266"/>
      </dsp:txXfrm>
    </dsp:sp>
    <dsp:sp modelId="{4A78FE3E-959D-46CE-B9B5-14CB38D94628}">
      <dsp:nvSpPr>
        <dsp:cNvPr id="0" name=""/>
        <dsp:cNvSpPr/>
      </dsp:nvSpPr>
      <dsp:spPr>
        <a:xfrm>
          <a:off x="73572" y="3598649"/>
          <a:ext cx="1332833" cy="13328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0E284D-9EA6-4E76-88D4-BD4EBDEDE4C6}">
      <dsp:nvSpPr>
        <dsp:cNvPr id="0" name=""/>
        <dsp:cNvSpPr/>
      </dsp:nvSpPr>
      <dsp:spPr>
        <a:xfrm>
          <a:off x="0" y="1789"/>
          <a:ext cx="1103286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70C94B-5BAF-49CF-BF2A-60D12003817C}">
      <dsp:nvSpPr>
        <dsp:cNvPr id="0" name=""/>
        <dsp:cNvSpPr/>
      </dsp:nvSpPr>
      <dsp:spPr>
        <a:xfrm>
          <a:off x="0" y="1789"/>
          <a:ext cx="11032866" cy="398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pl-PL" sz="1800" i="0" kern="1200" dirty="0">
              <a:solidFill>
                <a:schemeClr val="bg2">
                  <a:lumMod val="50000"/>
                </a:schemeClr>
              </a:solidFill>
              <a:latin typeface="+mj-lt"/>
              <a:ea typeface="+mn-ea"/>
              <a:cs typeface="+mn-cs"/>
              <a:sym typeface="Wingdings" panose="05000000000000000000" pitchFamily="2" charset="2"/>
            </a:rPr>
            <a:t> </a:t>
          </a:r>
          <a:r>
            <a:rPr lang="pl-PL" sz="1800" i="0" kern="1200" dirty="0">
              <a:solidFill>
                <a:schemeClr val="bg2">
                  <a:lumMod val="50000"/>
                </a:schemeClr>
              </a:solidFill>
              <a:latin typeface="+mj-lt"/>
              <a:ea typeface="+mn-ea"/>
              <a:cs typeface="+mn-cs"/>
            </a:rPr>
            <a:t>Zaktualizowano podstawę prawną o rozporządzenie CPR</a:t>
          </a:r>
        </a:p>
      </dsp:txBody>
      <dsp:txXfrm>
        <a:off x="0" y="1789"/>
        <a:ext cx="11032866" cy="398036"/>
      </dsp:txXfrm>
    </dsp:sp>
    <dsp:sp modelId="{CAA9CDB1-8EDF-4CE1-992B-49D98B09BB01}">
      <dsp:nvSpPr>
        <dsp:cNvPr id="0" name=""/>
        <dsp:cNvSpPr/>
      </dsp:nvSpPr>
      <dsp:spPr>
        <a:xfrm>
          <a:off x="0" y="399825"/>
          <a:ext cx="11032866" cy="0"/>
        </a:xfrm>
        <a:prstGeom prst="line">
          <a:avLst/>
        </a:prstGeom>
        <a:solidFill>
          <a:schemeClr val="accent5">
            <a:hueOff val="-735334"/>
            <a:satOff val="-1023"/>
            <a:lumOff val="-392"/>
            <a:alphaOff val="0"/>
          </a:schemeClr>
        </a:solidFill>
        <a:ln w="6350" cap="flat" cmpd="sng" algn="ctr">
          <a:solidFill>
            <a:schemeClr val="accent5">
              <a:hueOff val="-735334"/>
              <a:satOff val="-1023"/>
              <a:lumOff val="-39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FAD09A-A5F0-4D9E-843F-6BAC2006226F}">
      <dsp:nvSpPr>
        <dsp:cNvPr id="0" name=""/>
        <dsp:cNvSpPr/>
      </dsp:nvSpPr>
      <dsp:spPr>
        <a:xfrm>
          <a:off x="0" y="399825"/>
          <a:ext cx="11032866" cy="398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i="0" kern="1200" dirty="0">
              <a:solidFill>
                <a:schemeClr val="bg2">
                  <a:lumMod val="50000"/>
                </a:schemeClr>
              </a:solidFill>
              <a:latin typeface="+mj-lt"/>
              <a:ea typeface="+mn-ea"/>
              <a:cs typeface="+mn-cs"/>
              <a:sym typeface="Wingdings" panose="05000000000000000000" pitchFamily="2" charset="2"/>
            </a:rPr>
            <a:t> </a:t>
          </a:r>
          <a:r>
            <a:rPr lang="pl-PL" sz="1800" i="0" kern="1200" dirty="0">
              <a:solidFill>
                <a:schemeClr val="bg2">
                  <a:lumMod val="50000"/>
                </a:schemeClr>
              </a:solidFill>
              <a:latin typeface="+mj-lt"/>
              <a:ea typeface="+mn-ea"/>
              <a:cs typeface="+mn-cs"/>
            </a:rPr>
            <a:t>Zmodyfikowano przepisy dotyczące składu i trybu pracy komisji dokonującej wyboru LSR</a:t>
          </a:r>
        </a:p>
      </dsp:txBody>
      <dsp:txXfrm>
        <a:off x="0" y="399825"/>
        <a:ext cx="11032866" cy="398036"/>
      </dsp:txXfrm>
    </dsp:sp>
    <dsp:sp modelId="{52842BED-DA43-4960-B65C-43FEC861F48A}">
      <dsp:nvSpPr>
        <dsp:cNvPr id="0" name=""/>
        <dsp:cNvSpPr/>
      </dsp:nvSpPr>
      <dsp:spPr>
        <a:xfrm>
          <a:off x="0" y="797862"/>
          <a:ext cx="11032866" cy="0"/>
        </a:xfrm>
        <a:prstGeom prst="line">
          <a:avLst/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6350" cap="flat" cmpd="sng" algn="ctr">
          <a:solidFill>
            <a:schemeClr val="accent5">
              <a:hueOff val="-1470669"/>
              <a:satOff val="-2046"/>
              <a:lumOff val="-78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12A7B4-30FD-4183-8DC0-1044390B252F}">
      <dsp:nvSpPr>
        <dsp:cNvPr id="0" name=""/>
        <dsp:cNvSpPr/>
      </dsp:nvSpPr>
      <dsp:spPr>
        <a:xfrm>
          <a:off x="0" y="797862"/>
          <a:ext cx="11032866" cy="398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i="0" kern="1200" dirty="0">
              <a:solidFill>
                <a:schemeClr val="bg2">
                  <a:lumMod val="50000"/>
                </a:schemeClr>
              </a:solidFill>
              <a:latin typeface="+mj-lt"/>
              <a:ea typeface="+mn-ea"/>
              <a:cs typeface="+mn-cs"/>
              <a:sym typeface="Wingdings" panose="05000000000000000000" pitchFamily="2" charset="2"/>
            </a:rPr>
            <a:t> </a:t>
          </a:r>
          <a:r>
            <a:rPr lang="pl-PL" sz="1800" i="0" kern="1200" dirty="0">
              <a:solidFill>
                <a:schemeClr val="bg2">
                  <a:lumMod val="50000"/>
                </a:schemeClr>
              </a:solidFill>
              <a:latin typeface="+mj-lt"/>
              <a:ea typeface="+mn-ea"/>
              <a:cs typeface="+mn-cs"/>
            </a:rPr>
            <a:t>Do przepisów dotyczących działania LGD dodano przepisy o możliwości zdalnego odbywania się posiedzeń Rady LGD</a:t>
          </a:r>
        </a:p>
      </dsp:txBody>
      <dsp:txXfrm>
        <a:off x="0" y="797862"/>
        <a:ext cx="11032866" cy="398036"/>
      </dsp:txXfrm>
    </dsp:sp>
    <dsp:sp modelId="{6C4F3378-CC6A-40A5-B643-F16758477DF3}">
      <dsp:nvSpPr>
        <dsp:cNvPr id="0" name=""/>
        <dsp:cNvSpPr/>
      </dsp:nvSpPr>
      <dsp:spPr>
        <a:xfrm>
          <a:off x="0" y="1195898"/>
          <a:ext cx="11032866" cy="0"/>
        </a:xfrm>
        <a:prstGeom prst="line">
          <a:avLst/>
        </a:prstGeom>
        <a:solidFill>
          <a:schemeClr val="accent5">
            <a:hueOff val="-2206003"/>
            <a:satOff val="-3068"/>
            <a:lumOff val="-1177"/>
            <a:alphaOff val="0"/>
          </a:schemeClr>
        </a:solidFill>
        <a:ln w="6350" cap="flat" cmpd="sng" algn="ctr">
          <a:solidFill>
            <a:schemeClr val="accent5">
              <a:hueOff val="-2206003"/>
              <a:satOff val="-3068"/>
              <a:lumOff val="-117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B5088D-C640-400E-BD95-B11F065C5081}">
      <dsp:nvSpPr>
        <dsp:cNvPr id="0" name=""/>
        <dsp:cNvSpPr/>
      </dsp:nvSpPr>
      <dsp:spPr>
        <a:xfrm>
          <a:off x="0" y="1195898"/>
          <a:ext cx="11032866" cy="398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i="0" kern="1200" dirty="0">
              <a:solidFill>
                <a:schemeClr val="bg2">
                  <a:lumMod val="50000"/>
                </a:schemeClr>
              </a:solidFill>
              <a:latin typeface="+mj-lt"/>
              <a:ea typeface="+mn-ea"/>
              <a:cs typeface="+mn-cs"/>
              <a:sym typeface="Wingdings" panose="05000000000000000000" pitchFamily="2" charset="2"/>
            </a:rPr>
            <a:t> </a:t>
          </a:r>
          <a:r>
            <a:rPr lang="pl-PL" sz="1800" i="0" kern="1200" dirty="0">
              <a:solidFill>
                <a:schemeClr val="bg2">
                  <a:lumMod val="50000"/>
                </a:schemeClr>
              </a:solidFill>
              <a:latin typeface="+mj-lt"/>
              <a:ea typeface="+mn-ea"/>
              <a:cs typeface="+mn-cs"/>
            </a:rPr>
            <a:t>Zmodyfikowano warunki wyboru LSR, w tym dokonano rozgraniczenia na warunki dostępu i kryteria wyboru</a:t>
          </a:r>
        </a:p>
      </dsp:txBody>
      <dsp:txXfrm>
        <a:off x="0" y="1195898"/>
        <a:ext cx="11032866" cy="398036"/>
      </dsp:txXfrm>
    </dsp:sp>
    <dsp:sp modelId="{53F8A34C-61A7-4F32-8630-2955574056D7}">
      <dsp:nvSpPr>
        <dsp:cNvPr id="0" name=""/>
        <dsp:cNvSpPr/>
      </dsp:nvSpPr>
      <dsp:spPr>
        <a:xfrm>
          <a:off x="0" y="1593935"/>
          <a:ext cx="11032866" cy="0"/>
        </a:xfrm>
        <a:prstGeom prst="line">
          <a:avLst/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6350" cap="flat" cmpd="sng" algn="ctr">
          <a:solidFill>
            <a:schemeClr val="accent5">
              <a:hueOff val="-2941338"/>
              <a:satOff val="-4091"/>
              <a:lumOff val="-156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250FA-6BB1-424B-A9B6-C581D041923F}">
      <dsp:nvSpPr>
        <dsp:cNvPr id="0" name=""/>
        <dsp:cNvSpPr/>
      </dsp:nvSpPr>
      <dsp:spPr>
        <a:xfrm>
          <a:off x="0" y="1593935"/>
          <a:ext cx="11032866" cy="398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i="0" kern="1200" dirty="0">
              <a:solidFill>
                <a:schemeClr val="bg2">
                  <a:lumMod val="50000"/>
                </a:schemeClr>
              </a:solidFill>
              <a:latin typeface="+mj-lt"/>
              <a:ea typeface="+mn-ea"/>
              <a:cs typeface="+mn-cs"/>
              <a:sym typeface="Wingdings" panose="05000000000000000000" pitchFamily="2" charset="2"/>
            </a:rPr>
            <a:t> </a:t>
          </a:r>
          <a:r>
            <a:rPr lang="pl-PL" sz="1800" i="0" kern="1200" dirty="0">
              <a:solidFill>
                <a:schemeClr val="bg2">
                  <a:lumMod val="50000"/>
                </a:schemeClr>
              </a:solidFill>
              <a:latin typeface="+mj-lt"/>
              <a:ea typeface="+mn-ea"/>
              <a:cs typeface="+mn-cs"/>
            </a:rPr>
            <a:t>Zrezygnowano z określenia minimalnej liczby punktów umożliwiającej wybór LSR</a:t>
          </a:r>
        </a:p>
      </dsp:txBody>
      <dsp:txXfrm>
        <a:off x="0" y="1593935"/>
        <a:ext cx="11032866" cy="398036"/>
      </dsp:txXfrm>
    </dsp:sp>
    <dsp:sp modelId="{F12BAEB8-51E6-4586-A4B2-F68F5CBF0598}">
      <dsp:nvSpPr>
        <dsp:cNvPr id="0" name=""/>
        <dsp:cNvSpPr/>
      </dsp:nvSpPr>
      <dsp:spPr>
        <a:xfrm>
          <a:off x="0" y="1991971"/>
          <a:ext cx="11032866" cy="0"/>
        </a:xfrm>
        <a:prstGeom prst="lin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DEE55-DCFF-4483-84FB-64AA42255D48}">
      <dsp:nvSpPr>
        <dsp:cNvPr id="0" name=""/>
        <dsp:cNvSpPr/>
      </dsp:nvSpPr>
      <dsp:spPr>
        <a:xfrm>
          <a:off x="0" y="1991971"/>
          <a:ext cx="11032866" cy="398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i="0" kern="1200" dirty="0">
              <a:solidFill>
                <a:schemeClr val="bg2">
                  <a:lumMod val="50000"/>
                </a:schemeClr>
              </a:solidFill>
              <a:latin typeface="+mj-lt"/>
              <a:ea typeface="+mn-ea"/>
              <a:cs typeface="+mn-cs"/>
              <a:sym typeface="Wingdings" panose="05000000000000000000" pitchFamily="2" charset="2"/>
            </a:rPr>
            <a:t> </a:t>
          </a:r>
          <a:r>
            <a:rPr lang="pl-PL" sz="1800" i="0" kern="1200" dirty="0">
              <a:solidFill>
                <a:schemeClr val="bg2">
                  <a:lumMod val="50000"/>
                </a:schemeClr>
              </a:solidFill>
              <a:latin typeface="+mj-lt"/>
              <a:ea typeface="+mn-ea"/>
              <a:cs typeface="+mn-cs"/>
            </a:rPr>
            <a:t>Zrezygnowano z warunkowego wyboru LSR</a:t>
          </a:r>
        </a:p>
      </dsp:txBody>
      <dsp:txXfrm>
        <a:off x="0" y="1991971"/>
        <a:ext cx="11032866" cy="398036"/>
      </dsp:txXfrm>
    </dsp:sp>
    <dsp:sp modelId="{B8C8BFC0-4DDF-407A-AC5B-CF4FEF31468D}">
      <dsp:nvSpPr>
        <dsp:cNvPr id="0" name=""/>
        <dsp:cNvSpPr/>
      </dsp:nvSpPr>
      <dsp:spPr>
        <a:xfrm>
          <a:off x="0" y="2390008"/>
          <a:ext cx="11032866" cy="0"/>
        </a:xfrm>
        <a:prstGeom prst="line">
          <a:avLst/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6350" cap="flat" cmpd="sng" algn="ctr">
          <a:solidFill>
            <a:schemeClr val="accent5">
              <a:hueOff val="-4412007"/>
              <a:satOff val="-6137"/>
              <a:lumOff val="-235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786DE5-5779-401E-85C3-ADFC75D81139}">
      <dsp:nvSpPr>
        <dsp:cNvPr id="0" name=""/>
        <dsp:cNvSpPr/>
      </dsp:nvSpPr>
      <dsp:spPr>
        <a:xfrm>
          <a:off x="0" y="2390008"/>
          <a:ext cx="11022091" cy="728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i="0" kern="1200" dirty="0">
              <a:solidFill>
                <a:schemeClr val="bg2">
                  <a:lumMod val="50000"/>
                </a:schemeClr>
              </a:solidFill>
              <a:latin typeface="+mj-lt"/>
              <a:ea typeface="+mn-ea"/>
              <a:cs typeface="+mn-cs"/>
              <a:sym typeface="Wingdings" panose="05000000000000000000" pitchFamily="2" charset="2"/>
            </a:rPr>
            <a:t> </a:t>
          </a:r>
          <a:r>
            <a:rPr lang="pl-PL" sz="1800" i="0" kern="1200" dirty="0">
              <a:solidFill>
                <a:schemeClr val="bg2">
                  <a:lumMod val="50000"/>
                </a:schemeClr>
              </a:solidFill>
              <a:latin typeface="+mj-lt"/>
              <a:ea typeface="+mn-ea"/>
              <a:cs typeface="+mn-cs"/>
            </a:rPr>
            <a:t>Zrezygnowano z określenia w ustawie obszarów dla kryteriów wyboru LSR (kryteria będą określone w regulaminie konkursu)</a:t>
          </a:r>
        </a:p>
      </dsp:txBody>
      <dsp:txXfrm>
        <a:off x="0" y="2390008"/>
        <a:ext cx="11022091" cy="728072"/>
      </dsp:txXfrm>
    </dsp:sp>
    <dsp:sp modelId="{CEE92091-574D-4BD0-871D-A33575FCD5F9}">
      <dsp:nvSpPr>
        <dsp:cNvPr id="0" name=""/>
        <dsp:cNvSpPr/>
      </dsp:nvSpPr>
      <dsp:spPr>
        <a:xfrm>
          <a:off x="0" y="3118080"/>
          <a:ext cx="11032866" cy="0"/>
        </a:xfrm>
        <a:prstGeom prst="line">
          <a:avLst/>
        </a:prstGeom>
        <a:solidFill>
          <a:schemeClr val="accent5">
            <a:hueOff val="-5147341"/>
            <a:satOff val="-7160"/>
            <a:lumOff val="-2745"/>
            <a:alphaOff val="0"/>
          </a:schemeClr>
        </a:solidFill>
        <a:ln w="6350" cap="flat" cmpd="sng" algn="ctr">
          <a:solidFill>
            <a:schemeClr val="accent5">
              <a:hueOff val="-5147341"/>
              <a:satOff val="-7160"/>
              <a:lumOff val="-274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385221-00B8-4730-93D5-7249DCEDE07B}">
      <dsp:nvSpPr>
        <dsp:cNvPr id="0" name=""/>
        <dsp:cNvSpPr/>
      </dsp:nvSpPr>
      <dsp:spPr>
        <a:xfrm>
          <a:off x="0" y="3118080"/>
          <a:ext cx="11032866" cy="398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i="0" kern="1200" dirty="0">
              <a:solidFill>
                <a:schemeClr val="bg2">
                  <a:lumMod val="50000"/>
                </a:schemeClr>
              </a:solidFill>
              <a:latin typeface="+mj-lt"/>
              <a:ea typeface="+mn-ea"/>
              <a:cs typeface="+mn-cs"/>
              <a:sym typeface="Wingdings" panose="05000000000000000000" pitchFamily="2" charset="2"/>
            </a:rPr>
            <a:t> </a:t>
          </a:r>
          <a:r>
            <a:rPr lang="pl-PL" sz="1800" i="0" kern="1200" dirty="0">
              <a:solidFill>
                <a:schemeClr val="bg2">
                  <a:lumMod val="50000"/>
                </a:schemeClr>
              </a:solidFill>
              <a:latin typeface="+mj-lt"/>
              <a:ea typeface="+mn-ea"/>
              <a:cs typeface="+mn-cs"/>
            </a:rPr>
            <a:t>Zmodyfikowano zakres uzupełnień/możliwych zmian we wniosku o wybór LSR</a:t>
          </a:r>
        </a:p>
      </dsp:txBody>
      <dsp:txXfrm>
        <a:off x="0" y="3118080"/>
        <a:ext cx="11032866" cy="398036"/>
      </dsp:txXfrm>
    </dsp:sp>
    <dsp:sp modelId="{6F1CFD1B-DA87-45A4-BBCF-9F2808FD78D4}">
      <dsp:nvSpPr>
        <dsp:cNvPr id="0" name=""/>
        <dsp:cNvSpPr/>
      </dsp:nvSpPr>
      <dsp:spPr>
        <a:xfrm>
          <a:off x="0" y="3516117"/>
          <a:ext cx="11032866" cy="0"/>
        </a:xfrm>
        <a:prstGeom prst="line">
          <a:avLst/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6350" cap="flat" cmpd="sng" algn="ctr">
          <a:solidFill>
            <a:schemeClr val="accent5">
              <a:hueOff val="-5882676"/>
              <a:satOff val="-8182"/>
              <a:lumOff val="-313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A18915-6137-4479-8AF8-44450C08BAFC}">
      <dsp:nvSpPr>
        <dsp:cNvPr id="0" name=""/>
        <dsp:cNvSpPr/>
      </dsp:nvSpPr>
      <dsp:spPr>
        <a:xfrm>
          <a:off x="0" y="3516117"/>
          <a:ext cx="11032866" cy="398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i="0" kern="1200" dirty="0">
              <a:solidFill>
                <a:schemeClr val="bg2">
                  <a:lumMod val="50000"/>
                </a:schemeClr>
              </a:solidFill>
              <a:latin typeface="+mj-lt"/>
              <a:ea typeface="+mn-ea"/>
              <a:cs typeface="+mn-cs"/>
              <a:sym typeface="Wingdings" panose="05000000000000000000" pitchFamily="2" charset="2"/>
            </a:rPr>
            <a:t> </a:t>
          </a:r>
          <a:r>
            <a:rPr lang="pl-PL" sz="1800" i="0" kern="1200" dirty="0">
              <a:solidFill>
                <a:schemeClr val="bg2">
                  <a:lumMod val="50000"/>
                </a:schemeClr>
              </a:solidFill>
              <a:latin typeface="+mj-lt"/>
              <a:ea typeface="+mn-ea"/>
              <a:cs typeface="+mn-cs"/>
            </a:rPr>
            <a:t>Zmodyfikowano zakres elementów jakie zawiera umowa ramowa</a:t>
          </a:r>
        </a:p>
      </dsp:txBody>
      <dsp:txXfrm>
        <a:off x="0" y="3516117"/>
        <a:ext cx="11032866" cy="398036"/>
      </dsp:txXfrm>
    </dsp:sp>
    <dsp:sp modelId="{F6CA9C6B-1775-4362-9E7F-D0A50295F479}">
      <dsp:nvSpPr>
        <dsp:cNvPr id="0" name=""/>
        <dsp:cNvSpPr/>
      </dsp:nvSpPr>
      <dsp:spPr>
        <a:xfrm>
          <a:off x="0" y="3914153"/>
          <a:ext cx="11032866" cy="0"/>
        </a:xfrm>
        <a:prstGeom prst="line">
          <a:avLst/>
        </a:prstGeom>
        <a:solidFill>
          <a:schemeClr val="accent5">
            <a:hueOff val="-6618010"/>
            <a:satOff val="-9205"/>
            <a:lumOff val="-3530"/>
            <a:alphaOff val="0"/>
          </a:schemeClr>
        </a:solidFill>
        <a:ln w="6350" cap="flat" cmpd="sng" algn="ctr">
          <a:solidFill>
            <a:schemeClr val="accent5">
              <a:hueOff val="-6618010"/>
              <a:satOff val="-9205"/>
              <a:lumOff val="-353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E55C17-3BFB-4C17-B8DF-A57DA3C68310}">
      <dsp:nvSpPr>
        <dsp:cNvPr id="0" name=""/>
        <dsp:cNvSpPr/>
      </dsp:nvSpPr>
      <dsp:spPr>
        <a:xfrm>
          <a:off x="0" y="3914153"/>
          <a:ext cx="11032866" cy="398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i="0" kern="1200" dirty="0">
              <a:solidFill>
                <a:schemeClr val="bg2">
                  <a:lumMod val="50000"/>
                </a:schemeClr>
              </a:solidFill>
              <a:latin typeface="+mj-lt"/>
              <a:ea typeface="+mn-ea"/>
              <a:cs typeface="+mn-cs"/>
              <a:sym typeface="Wingdings" panose="05000000000000000000" pitchFamily="2" charset="2"/>
            </a:rPr>
            <a:t> </a:t>
          </a:r>
          <a:r>
            <a:rPr lang="pl-PL" sz="1800" i="0" kern="1200" dirty="0">
              <a:solidFill>
                <a:schemeClr val="bg2">
                  <a:lumMod val="50000"/>
                </a:schemeClr>
              </a:solidFill>
              <a:latin typeface="+mj-lt"/>
              <a:ea typeface="+mn-ea"/>
              <a:cs typeface="+mn-cs"/>
            </a:rPr>
            <a:t>Zmodyfikowano warunki udzielenia wsparcia przygotowawczego</a:t>
          </a:r>
        </a:p>
      </dsp:txBody>
      <dsp:txXfrm>
        <a:off x="0" y="3914153"/>
        <a:ext cx="11032866" cy="398036"/>
      </dsp:txXfrm>
    </dsp:sp>
    <dsp:sp modelId="{41BC291F-900D-4304-A3C7-838BE035F5B5}">
      <dsp:nvSpPr>
        <dsp:cNvPr id="0" name=""/>
        <dsp:cNvSpPr/>
      </dsp:nvSpPr>
      <dsp:spPr>
        <a:xfrm>
          <a:off x="0" y="4312190"/>
          <a:ext cx="11032866" cy="0"/>
        </a:xfrm>
        <a:prstGeom prst="lin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AD144C-8881-43B8-A13A-BA81C47B8EFB}">
      <dsp:nvSpPr>
        <dsp:cNvPr id="0" name=""/>
        <dsp:cNvSpPr/>
      </dsp:nvSpPr>
      <dsp:spPr>
        <a:xfrm>
          <a:off x="0" y="4312190"/>
          <a:ext cx="11032866" cy="398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800" b="0" i="0" kern="1200" dirty="0">
            <a:latin typeface="+mj-lt"/>
          </a:endParaRPr>
        </a:p>
      </dsp:txBody>
      <dsp:txXfrm>
        <a:off x="0" y="4312190"/>
        <a:ext cx="11032866" cy="3980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875A7-26C3-4D73-8820-1193D7B7B436}" type="datetimeFigureOut">
              <a:rPr lang="pl-PL" smtClean="0"/>
              <a:t>12.03.2021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9C7F1-C0A3-4E20-847A-DBC78598F8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3854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35039-D70C-4BA0-89FE-5C4B115E6B28}" type="datetimeFigureOut">
              <a:rPr lang="pl-PL" smtClean="0"/>
              <a:t>12.03.2021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00FC8-B645-4DB7-9EB7-319D6B47BA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9254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E1B4-B861-456D-B66B-C60EE1CBFF8F}" type="datetimeFigureOut">
              <a:rPr lang="pl-PL" smtClean="0"/>
              <a:t>12.03.2021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5A22-9246-461A-83AE-E0F0D4C268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607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E1B4-B861-456D-B66B-C60EE1CBFF8F}" type="datetimeFigureOut">
              <a:rPr lang="pl-PL" smtClean="0"/>
              <a:t>12.03.2021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5A22-9246-461A-83AE-E0F0D4C268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0264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E1B4-B861-456D-B66B-C60EE1CBFF8F}" type="datetimeFigureOut">
              <a:rPr lang="pl-PL" smtClean="0"/>
              <a:t>12.03.2021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5A22-9246-461A-83AE-E0F0D4C268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599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E1B4-B861-456D-B66B-C60EE1CBFF8F}" type="datetimeFigureOut">
              <a:rPr lang="pl-PL" smtClean="0"/>
              <a:t>12.03.2021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5A22-9246-461A-83AE-E0F0D4C268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3268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E1B4-B861-456D-B66B-C60EE1CBFF8F}" type="datetimeFigureOut">
              <a:rPr lang="pl-PL" smtClean="0"/>
              <a:t>12.03.2021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5A22-9246-461A-83AE-E0F0D4C268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7467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E1B4-B861-456D-B66B-C60EE1CBFF8F}" type="datetimeFigureOut">
              <a:rPr lang="pl-PL" smtClean="0"/>
              <a:t>12.03.2021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5A22-9246-461A-83AE-E0F0D4C268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422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E1B4-B861-456D-B66B-C60EE1CBFF8F}" type="datetimeFigureOut">
              <a:rPr lang="pl-PL" smtClean="0"/>
              <a:t>12.03.2021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5A22-9246-461A-83AE-E0F0D4C268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7692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E1B4-B861-456D-B66B-C60EE1CBFF8F}" type="datetimeFigureOut">
              <a:rPr lang="pl-PL" smtClean="0"/>
              <a:t>12.03.2021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5A22-9246-461A-83AE-E0F0D4C268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8192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E1B4-B861-456D-B66B-C60EE1CBFF8F}" type="datetimeFigureOut">
              <a:rPr lang="pl-PL" smtClean="0"/>
              <a:t>12.03.2021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5A22-9246-461A-83AE-E0F0D4C268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6192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E1B4-B861-456D-B66B-C60EE1CBFF8F}" type="datetimeFigureOut">
              <a:rPr lang="pl-PL" smtClean="0"/>
              <a:t>12.03.2021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5A22-9246-461A-83AE-E0F0D4C268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2986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E1B4-B861-456D-B66B-C60EE1CBFF8F}" type="datetimeFigureOut">
              <a:rPr lang="pl-PL" smtClean="0"/>
              <a:t>12.03.2021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5A22-9246-461A-83AE-E0F0D4C268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1363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4E1B4-B861-456D-B66B-C60EE1CBFF8F}" type="datetimeFigureOut">
              <a:rPr lang="pl-PL" smtClean="0"/>
              <a:t>12.03.2021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55A22-9246-461A-83AE-E0F0D4C268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600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joanna.gierulska@minrol.gov.pl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object 4"/>
          <p:cNvGrpSpPr/>
          <p:nvPr/>
        </p:nvGrpSpPr>
        <p:grpSpPr>
          <a:xfrm>
            <a:off x="5760563" y="1"/>
            <a:ext cx="6433499" cy="6857983"/>
            <a:chOff x="-2" y="0"/>
            <a:chExt cx="12866996" cy="13715961"/>
          </a:xfrm>
        </p:grpSpPr>
        <p:sp>
          <p:nvSpPr>
            <p:cNvPr id="119" name="Kształt"/>
            <p:cNvSpPr/>
            <p:nvPr/>
          </p:nvSpPr>
          <p:spPr>
            <a:xfrm>
              <a:off x="-3" y="-1"/>
              <a:ext cx="3792981" cy="3480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0" y="0"/>
                  </a:lnTo>
                  <a:lnTo>
                    <a:pt x="189" y="114"/>
                  </a:lnTo>
                  <a:lnTo>
                    <a:pt x="154" y="518"/>
                  </a:lnTo>
                  <a:lnTo>
                    <a:pt x="121" y="928"/>
                  </a:lnTo>
                  <a:lnTo>
                    <a:pt x="93" y="1346"/>
                  </a:lnTo>
                  <a:lnTo>
                    <a:pt x="69" y="1770"/>
                  </a:lnTo>
                  <a:lnTo>
                    <a:pt x="48" y="2201"/>
                  </a:lnTo>
                  <a:lnTo>
                    <a:pt x="30" y="2639"/>
                  </a:lnTo>
                  <a:lnTo>
                    <a:pt x="17" y="3085"/>
                  </a:lnTo>
                  <a:lnTo>
                    <a:pt x="7" y="3538"/>
                  </a:lnTo>
                  <a:lnTo>
                    <a:pt x="2" y="3998"/>
                  </a:lnTo>
                  <a:lnTo>
                    <a:pt x="0" y="4499"/>
                  </a:lnTo>
                  <a:lnTo>
                    <a:pt x="2" y="4940"/>
                  </a:lnTo>
                  <a:lnTo>
                    <a:pt x="8" y="5422"/>
                  </a:lnTo>
                  <a:lnTo>
                    <a:pt x="18" y="5912"/>
                  </a:lnTo>
                  <a:lnTo>
                    <a:pt x="33" y="6418"/>
                  </a:lnTo>
                  <a:lnTo>
                    <a:pt x="51" y="6915"/>
                  </a:lnTo>
                  <a:lnTo>
                    <a:pt x="73" y="7428"/>
                  </a:lnTo>
                  <a:lnTo>
                    <a:pt x="100" y="7950"/>
                  </a:lnTo>
                  <a:lnTo>
                    <a:pt x="131" y="8479"/>
                  </a:lnTo>
                  <a:lnTo>
                    <a:pt x="166" y="9017"/>
                  </a:lnTo>
                  <a:lnTo>
                    <a:pt x="205" y="9562"/>
                  </a:lnTo>
                  <a:lnTo>
                    <a:pt x="249" y="10116"/>
                  </a:lnTo>
                  <a:lnTo>
                    <a:pt x="296" y="10679"/>
                  </a:lnTo>
                  <a:lnTo>
                    <a:pt x="349" y="11250"/>
                  </a:lnTo>
                  <a:lnTo>
                    <a:pt x="405" y="11829"/>
                  </a:lnTo>
                  <a:lnTo>
                    <a:pt x="467" y="12417"/>
                  </a:lnTo>
                  <a:lnTo>
                    <a:pt x="532" y="13014"/>
                  </a:lnTo>
                  <a:lnTo>
                    <a:pt x="603" y="13619"/>
                  </a:lnTo>
                  <a:lnTo>
                    <a:pt x="677" y="14233"/>
                  </a:lnTo>
                  <a:lnTo>
                    <a:pt x="757" y="14857"/>
                  </a:lnTo>
                  <a:lnTo>
                    <a:pt x="841" y="15489"/>
                  </a:lnTo>
                  <a:lnTo>
                    <a:pt x="929" y="16130"/>
                  </a:lnTo>
                  <a:lnTo>
                    <a:pt x="1023" y="16784"/>
                  </a:lnTo>
                  <a:lnTo>
                    <a:pt x="1121" y="17441"/>
                  </a:lnTo>
                  <a:lnTo>
                    <a:pt x="1224" y="18110"/>
                  </a:lnTo>
                  <a:lnTo>
                    <a:pt x="1332" y="18789"/>
                  </a:lnTo>
                  <a:lnTo>
                    <a:pt x="1444" y="19477"/>
                  </a:lnTo>
                  <a:lnTo>
                    <a:pt x="1562" y="20175"/>
                  </a:lnTo>
                  <a:lnTo>
                    <a:pt x="1684" y="20883"/>
                  </a:lnTo>
                  <a:lnTo>
                    <a:pt x="1811" y="21600"/>
                  </a:lnTo>
                  <a:lnTo>
                    <a:pt x="1841" y="21388"/>
                  </a:lnTo>
                  <a:lnTo>
                    <a:pt x="1900" y="20966"/>
                  </a:lnTo>
                  <a:lnTo>
                    <a:pt x="1930" y="20756"/>
                  </a:lnTo>
                  <a:lnTo>
                    <a:pt x="1995" y="20336"/>
                  </a:lnTo>
                  <a:lnTo>
                    <a:pt x="2072" y="19914"/>
                  </a:lnTo>
                  <a:lnTo>
                    <a:pt x="2165" y="19490"/>
                  </a:lnTo>
                  <a:lnTo>
                    <a:pt x="2279" y="19061"/>
                  </a:lnTo>
                  <a:lnTo>
                    <a:pt x="2421" y="18625"/>
                  </a:lnTo>
                  <a:lnTo>
                    <a:pt x="2596" y="18182"/>
                  </a:lnTo>
                  <a:lnTo>
                    <a:pt x="2809" y="17728"/>
                  </a:lnTo>
                  <a:lnTo>
                    <a:pt x="3065" y="17263"/>
                  </a:lnTo>
                  <a:lnTo>
                    <a:pt x="3369" y="16784"/>
                  </a:lnTo>
                  <a:lnTo>
                    <a:pt x="3542" y="16540"/>
                  </a:lnTo>
                  <a:lnTo>
                    <a:pt x="3728" y="16291"/>
                  </a:lnTo>
                  <a:lnTo>
                    <a:pt x="3929" y="16038"/>
                  </a:lnTo>
                  <a:lnTo>
                    <a:pt x="4146" y="15780"/>
                  </a:lnTo>
                  <a:lnTo>
                    <a:pt x="4379" y="15518"/>
                  </a:lnTo>
                  <a:lnTo>
                    <a:pt x="4629" y="15252"/>
                  </a:lnTo>
                  <a:lnTo>
                    <a:pt x="4897" y="14980"/>
                  </a:lnTo>
                  <a:lnTo>
                    <a:pt x="5183" y="14702"/>
                  </a:lnTo>
                  <a:lnTo>
                    <a:pt x="5488" y="14420"/>
                  </a:lnTo>
                  <a:lnTo>
                    <a:pt x="5812" y="14131"/>
                  </a:lnTo>
                  <a:lnTo>
                    <a:pt x="6156" y="13837"/>
                  </a:lnTo>
                  <a:lnTo>
                    <a:pt x="6522" y="13536"/>
                  </a:lnTo>
                  <a:lnTo>
                    <a:pt x="6909" y="13230"/>
                  </a:lnTo>
                  <a:lnTo>
                    <a:pt x="7318" y="12916"/>
                  </a:lnTo>
                  <a:lnTo>
                    <a:pt x="7750" y="12596"/>
                  </a:lnTo>
                  <a:lnTo>
                    <a:pt x="8206" y="12269"/>
                  </a:lnTo>
                  <a:lnTo>
                    <a:pt x="8686" y="11934"/>
                  </a:lnTo>
                  <a:lnTo>
                    <a:pt x="9191" y="11592"/>
                  </a:lnTo>
                  <a:lnTo>
                    <a:pt x="9722" y="11243"/>
                  </a:lnTo>
                  <a:lnTo>
                    <a:pt x="10279" y="10885"/>
                  </a:lnTo>
                  <a:lnTo>
                    <a:pt x="11216" y="10299"/>
                  </a:lnTo>
                  <a:lnTo>
                    <a:pt x="11563" y="10078"/>
                  </a:lnTo>
                  <a:lnTo>
                    <a:pt x="11905" y="9856"/>
                  </a:lnTo>
                  <a:lnTo>
                    <a:pt x="12240" y="9633"/>
                  </a:lnTo>
                  <a:lnTo>
                    <a:pt x="12571" y="9409"/>
                  </a:lnTo>
                  <a:lnTo>
                    <a:pt x="12896" y="9184"/>
                  </a:lnTo>
                  <a:lnTo>
                    <a:pt x="13215" y="8959"/>
                  </a:lnTo>
                  <a:lnTo>
                    <a:pt x="13529" y="8732"/>
                  </a:lnTo>
                  <a:lnTo>
                    <a:pt x="13837" y="8505"/>
                  </a:lnTo>
                  <a:lnTo>
                    <a:pt x="14140" y="8276"/>
                  </a:lnTo>
                  <a:lnTo>
                    <a:pt x="14438" y="8047"/>
                  </a:lnTo>
                  <a:lnTo>
                    <a:pt x="14731" y="7817"/>
                  </a:lnTo>
                  <a:lnTo>
                    <a:pt x="15018" y="7586"/>
                  </a:lnTo>
                  <a:lnTo>
                    <a:pt x="15300" y="7354"/>
                  </a:lnTo>
                  <a:lnTo>
                    <a:pt x="15578" y="7122"/>
                  </a:lnTo>
                  <a:lnTo>
                    <a:pt x="15850" y="6888"/>
                  </a:lnTo>
                  <a:lnTo>
                    <a:pt x="16117" y="6653"/>
                  </a:lnTo>
                  <a:lnTo>
                    <a:pt x="16379" y="6418"/>
                  </a:lnTo>
                  <a:lnTo>
                    <a:pt x="16637" y="6181"/>
                  </a:lnTo>
                  <a:lnTo>
                    <a:pt x="16889" y="5944"/>
                  </a:lnTo>
                  <a:lnTo>
                    <a:pt x="17137" y="5705"/>
                  </a:lnTo>
                  <a:lnTo>
                    <a:pt x="17380" y="5466"/>
                  </a:lnTo>
                  <a:lnTo>
                    <a:pt x="17618" y="5226"/>
                  </a:lnTo>
                  <a:lnTo>
                    <a:pt x="17852" y="4984"/>
                  </a:lnTo>
                  <a:lnTo>
                    <a:pt x="18081" y="4742"/>
                  </a:lnTo>
                  <a:lnTo>
                    <a:pt x="18306" y="4499"/>
                  </a:lnTo>
                  <a:lnTo>
                    <a:pt x="18526" y="4254"/>
                  </a:lnTo>
                  <a:lnTo>
                    <a:pt x="18742" y="4009"/>
                  </a:lnTo>
                  <a:lnTo>
                    <a:pt x="18953" y="3763"/>
                  </a:lnTo>
                  <a:lnTo>
                    <a:pt x="19160" y="3515"/>
                  </a:lnTo>
                  <a:lnTo>
                    <a:pt x="19363" y="3267"/>
                  </a:lnTo>
                  <a:lnTo>
                    <a:pt x="19562" y="3017"/>
                  </a:lnTo>
                  <a:lnTo>
                    <a:pt x="19756" y="2767"/>
                  </a:lnTo>
                  <a:lnTo>
                    <a:pt x="19946" y="2515"/>
                  </a:lnTo>
                  <a:lnTo>
                    <a:pt x="20133" y="2263"/>
                  </a:lnTo>
                  <a:lnTo>
                    <a:pt x="20315" y="2009"/>
                  </a:lnTo>
                  <a:lnTo>
                    <a:pt x="20493" y="1755"/>
                  </a:lnTo>
                  <a:lnTo>
                    <a:pt x="20667" y="1499"/>
                  </a:lnTo>
                  <a:lnTo>
                    <a:pt x="20838" y="1242"/>
                  </a:lnTo>
                  <a:lnTo>
                    <a:pt x="21004" y="984"/>
                  </a:lnTo>
                  <a:lnTo>
                    <a:pt x="21167" y="725"/>
                  </a:lnTo>
                  <a:lnTo>
                    <a:pt x="21326" y="465"/>
                  </a:lnTo>
                  <a:lnTo>
                    <a:pt x="21482" y="20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CEBEB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 defTabSz="457200">
                <a:defRPr sz="1000" b="0">
                  <a:latin typeface="Calibri"/>
                  <a:ea typeface="Calibri"/>
                  <a:cs typeface="Calibri"/>
                  <a:sym typeface="Calibri"/>
                </a:defRPr>
              </a:pPr>
              <a:endParaRPr sz="500"/>
            </a:p>
          </p:txBody>
        </p:sp>
        <p:sp>
          <p:nvSpPr>
            <p:cNvPr id="120" name="Kształt"/>
            <p:cNvSpPr/>
            <p:nvPr/>
          </p:nvSpPr>
          <p:spPr>
            <a:xfrm>
              <a:off x="1025216" y="1631"/>
              <a:ext cx="5845422" cy="9904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805" y="0"/>
                  </a:lnTo>
                  <a:lnTo>
                    <a:pt x="18758" y="34"/>
                  </a:lnTo>
                  <a:lnTo>
                    <a:pt x="18607" y="168"/>
                  </a:lnTo>
                  <a:lnTo>
                    <a:pt x="18455" y="269"/>
                  </a:lnTo>
                  <a:lnTo>
                    <a:pt x="18302" y="403"/>
                  </a:lnTo>
                  <a:lnTo>
                    <a:pt x="17993" y="605"/>
                  </a:lnTo>
                  <a:lnTo>
                    <a:pt x="17680" y="806"/>
                  </a:lnTo>
                  <a:lnTo>
                    <a:pt x="17203" y="1109"/>
                  </a:lnTo>
                  <a:lnTo>
                    <a:pt x="16719" y="1411"/>
                  </a:lnTo>
                  <a:lnTo>
                    <a:pt x="16556" y="1478"/>
                  </a:lnTo>
                  <a:lnTo>
                    <a:pt x="16227" y="1680"/>
                  </a:lnTo>
                  <a:lnTo>
                    <a:pt x="16062" y="1747"/>
                  </a:lnTo>
                  <a:lnTo>
                    <a:pt x="15896" y="1848"/>
                  </a:lnTo>
                  <a:lnTo>
                    <a:pt x="15730" y="1915"/>
                  </a:lnTo>
                  <a:lnTo>
                    <a:pt x="15563" y="2016"/>
                  </a:lnTo>
                  <a:lnTo>
                    <a:pt x="15395" y="2083"/>
                  </a:lnTo>
                  <a:lnTo>
                    <a:pt x="15227" y="2184"/>
                  </a:lnTo>
                  <a:lnTo>
                    <a:pt x="14720" y="2385"/>
                  </a:lnTo>
                  <a:lnTo>
                    <a:pt x="14549" y="2486"/>
                  </a:lnTo>
                  <a:lnTo>
                    <a:pt x="13694" y="2822"/>
                  </a:lnTo>
                  <a:lnTo>
                    <a:pt x="13522" y="2923"/>
                  </a:lnTo>
                  <a:lnTo>
                    <a:pt x="12661" y="3258"/>
                  </a:lnTo>
                  <a:lnTo>
                    <a:pt x="12488" y="3292"/>
                  </a:lnTo>
                  <a:lnTo>
                    <a:pt x="11453" y="3695"/>
                  </a:lnTo>
                  <a:lnTo>
                    <a:pt x="11281" y="3729"/>
                  </a:lnTo>
                  <a:lnTo>
                    <a:pt x="10594" y="3998"/>
                  </a:lnTo>
                  <a:lnTo>
                    <a:pt x="10423" y="4031"/>
                  </a:lnTo>
                  <a:lnTo>
                    <a:pt x="9743" y="4266"/>
                  </a:lnTo>
                  <a:lnTo>
                    <a:pt x="9238" y="4468"/>
                  </a:lnTo>
                  <a:lnTo>
                    <a:pt x="9070" y="4501"/>
                  </a:lnTo>
                  <a:lnTo>
                    <a:pt x="8737" y="4636"/>
                  </a:lnTo>
                  <a:lnTo>
                    <a:pt x="8572" y="4669"/>
                  </a:lnTo>
                  <a:lnTo>
                    <a:pt x="7916" y="4938"/>
                  </a:lnTo>
                  <a:lnTo>
                    <a:pt x="7754" y="4972"/>
                  </a:lnTo>
                  <a:lnTo>
                    <a:pt x="7115" y="5240"/>
                  </a:lnTo>
                  <a:lnTo>
                    <a:pt x="6958" y="5274"/>
                  </a:lnTo>
                  <a:lnTo>
                    <a:pt x="6801" y="5341"/>
                  </a:lnTo>
                  <a:lnTo>
                    <a:pt x="6185" y="5610"/>
                  </a:lnTo>
                  <a:lnTo>
                    <a:pt x="5734" y="5812"/>
                  </a:lnTo>
                  <a:lnTo>
                    <a:pt x="5295" y="6013"/>
                  </a:lnTo>
                  <a:lnTo>
                    <a:pt x="5008" y="6147"/>
                  </a:lnTo>
                  <a:lnTo>
                    <a:pt x="4867" y="6248"/>
                  </a:lnTo>
                  <a:lnTo>
                    <a:pt x="4727" y="6315"/>
                  </a:lnTo>
                  <a:lnTo>
                    <a:pt x="4451" y="6450"/>
                  </a:lnTo>
                  <a:lnTo>
                    <a:pt x="4316" y="6551"/>
                  </a:lnTo>
                  <a:lnTo>
                    <a:pt x="4049" y="6685"/>
                  </a:lnTo>
                  <a:lnTo>
                    <a:pt x="3918" y="6786"/>
                  </a:lnTo>
                  <a:lnTo>
                    <a:pt x="3789" y="6853"/>
                  </a:lnTo>
                  <a:lnTo>
                    <a:pt x="3661" y="6954"/>
                  </a:lnTo>
                  <a:lnTo>
                    <a:pt x="3535" y="7021"/>
                  </a:lnTo>
                  <a:lnTo>
                    <a:pt x="3410" y="7122"/>
                  </a:lnTo>
                  <a:lnTo>
                    <a:pt x="3287" y="7222"/>
                  </a:lnTo>
                  <a:lnTo>
                    <a:pt x="3166" y="7290"/>
                  </a:lnTo>
                  <a:lnTo>
                    <a:pt x="3047" y="7390"/>
                  </a:lnTo>
                  <a:lnTo>
                    <a:pt x="2930" y="7491"/>
                  </a:lnTo>
                  <a:lnTo>
                    <a:pt x="2814" y="7592"/>
                  </a:lnTo>
                  <a:lnTo>
                    <a:pt x="2701" y="7659"/>
                  </a:lnTo>
                  <a:lnTo>
                    <a:pt x="2589" y="7760"/>
                  </a:lnTo>
                  <a:lnTo>
                    <a:pt x="2479" y="7861"/>
                  </a:lnTo>
                  <a:lnTo>
                    <a:pt x="2371" y="7961"/>
                  </a:lnTo>
                  <a:lnTo>
                    <a:pt x="2265" y="8062"/>
                  </a:lnTo>
                  <a:lnTo>
                    <a:pt x="2161" y="8163"/>
                  </a:lnTo>
                  <a:lnTo>
                    <a:pt x="2059" y="8297"/>
                  </a:lnTo>
                  <a:lnTo>
                    <a:pt x="1960" y="8398"/>
                  </a:lnTo>
                  <a:lnTo>
                    <a:pt x="1862" y="8499"/>
                  </a:lnTo>
                  <a:lnTo>
                    <a:pt x="1766" y="8633"/>
                  </a:lnTo>
                  <a:lnTo>
                    <a:pt x="1673" y="8734"/>
                  </a:lnTo>
                  <a:lnTo>
                    <a:pt x="1582" y="8835"/>
                  </a:lnTo>
                  <a:lnTo>
                    <a:pt x="1493" y="8969"/>
                  </a:lnTo>
                  <a:lnTo>
                    <a:pt x="1406" y="9104"/>
                  </a:lnTo>
                  <a:lnTo>
                    <a:pt x="1322" y="9204"/>
                  </a:lnTo>
                  <a:lnTo>
                    <a:pt x="1239" y="9339"/>
                  </a:lnTo>
                  <a:lnTo>
                    <a:pt x="1160" y="9473"/>
                  </a:lnTo>
                  <a:lnTo>
                    <a:pt x="1082" y="9607"/>
                  </a:lnTo>
                  <a:lnTo>
                    <a:pt x="1007" y="9742"/>
                  </a:lnTo>
                  <a:lnTo>
                    <a:pt x="935" y="9876"/>
                  </a:lnTo>
                  <a:lnTo>
                    <a:pt x="865" y="10011"/>
                  </a:lnTo>
                  <a:lnTo>
                    <a:pt x="797" y="10145"/>
                  </a:lnTo>
                  <a:lnTo>
                    <a:pt x="732" y="10279"/>
                  </a:lnTo>
                  <a:lnTo>
                    <a:pt x="669" y="10414"/>
                  </a:lnTo>
                  <a:lnTo>
                    <a:pt x="609" y="10582"/>
                  </a:lnTo>
                  <a:lnTo>
                    <a:pt x="552" y="10716"/>
                  </a:lnTo>
                  <a:lnTo>
                    <a:pt x="497" y="10884"/>
                  </a:lnTo>
                  <a:lnTo>
                    <a:pt x="445" y="11018"/>
                  </a:lnTo>
                  <a:lnTo>
                    <a:pt x="396" y="11186"/>
                  </a:lnTo>
                  <a:lnTo>
                    <a:pt x="350" y="11354"/>
                  </a:lnTo>
                  <a:lnTo>
                    <a:pt x="306" y="11522"/>
                  </a:lnTo>
                  <a:lnTo>
                    <a:pt x="265" y="11657"/>
                  </a:lnTo>
                  <a:lnTo>
                    <a:pt x="227" y="11825"/>
                  </a:lnTo>
                  <a:lnTo>
                    <a:pt x="191" y="12026"/>
                  </a:lnTo>
                  <a:lnTo>
                    <a:pt x="159" y="12194"/>
                  </a:lnTo>
                  <a:lnTo>
                    <a:pt x="129" y="12362"/>
                  </a:lnTo>
                  <a:lnTo>
                    <a:pt x="103" y="12530"/>
                  </a:lnTo>
                  <a:lnTo>
                    <a:pt x="79" y="12732"/>
                  </a:lnTo>
                  <a:lnTo>
                    <a:pt x="58" y="12900"/>
                  </a:lnTo>
                  <a:lnTo>
                    <a:pt x="41" y="13101"/>
                  </a:lnTo>
                  <a:lnTo>
                    <a:pt x="26" y="13303"/>
                  </a:lnTo>
                  <a:lnTo>
                    <a:pt x="15" y="13471"/>
                  </a:lnTo>
                  <a:lnTo>
                    <a:pt x="7" y="13672"/>
                  </a:lnTo>
                  <a:lnTo>
                    <a:pt x="1" y="13874"/>
                  </a:lnTo>
                  <a:lnTo>
                    <a:pt x="0" y="14008"/>
                  </a:lnTo>
                  <a:lnTo>
                    <a:pt x="0" y="14176"/>
                  </a:lnTo>
                  <a:lnTo>
                    <a:pt x="1" y="14310"/>
                  </a:lnTo>
                  <a:lnTo>
                    <a:pt x="5" y="14512"/>
                  </a:lnTo>
                  <a:lnTo>
                    <a:pt x="13" y="14714"/>
                  </a:lnTo>
                  <a:lnTo>
                    <a:pt x="24" y="14949"/>
                  </a:lnTo>
                  <a:lnTo>
                    <a:pt x="38" y="15150"/>
                  </a:lnTo>
                  <a:lnTo>
                    <a:pt x="56" y="15385"/>
                  </a:lnTo>
                  <a:lnTo>
                    <a:pt x="77" y="15621"/>
                  </a:lnTo>
                  <a:lnTo>
                    <a:pt x="102" y="15856"/>
                  </a:lnTo>
                  <a:lnTo>
                    <a:pt x="130" y="16091"/>
                  </a:lnTo>
                  <a:lnTo>
                    <a:pt x="161" y="16326"/>
                  </a:lnTo>
                  <a:lnTo>
                    <a:pt x="197" y="16561"/>
                  </a:lnTo>
                  <a:lnTo>
                    <a:pt x="235" y="16830"/>
                  </a:lnTo>
                  <a:lnTo>
                    <a:pt x="277" y="17065"/>
                  </a:lnTo>
                  <a:lnTo>
                    <a:pt x="323" y="17334"/>
                  </a:lnTo>
                  <a:lnTo>
                    <a:pt x="372" y="17569"/>
                  </a:lnTo>
                  <a:lnTo>
                    <a:pt x="425" y="17838"/>
                  </a:lnTo>
                  <a:lnTo>
                    <a:pt x="482" y="18106"/>
                  </a:lnTo>
                  <a:lnTo>
                    <a:pt x="543" y="18375"/>
                  </a:lnTo>
                  <a:lnTo>
                    <a:pt x="607" y="18644"/>
                  </a:lnTo>
                  <a:lnTo>
                    <a:pt x="675" y="18946"/>
                  </a:lnTo>
                  <a:lnTo>
                    <a:pt x="747" y="19215"/>
                  </a:lnTo>
                  <a:lnTo>
                    <a:pt x="822" y="19484"/>
                  </a:lnTo>
                  <a:lnTo>
                    <a:pt x="902" y="19786"/>
                  </a:lnTo>
                  <a:lnTo>
                    <a:pt x="985" y="20088"/>
                  </a:lnTo>
                  <a:lnTo>
                    <a:pt x="1073" y="20391"/>
                  </a:lnTo>
                  <a:lnTo>
                    <a:pt x="1164" y="20693"/>
                  </a:lnTo>
                  <a:lnTo>
                    <a:pt x="1259" y="20995"/>
                  </a:lnTo>
                  <a:lnTo>
                    <a:pt x="1359" y="21298"/>
                  </a:lnTo>
                  <a:lnTo>
                    <a:pt x="1462" y="21600"/>
                  </a:lnTo>
                  <a:lnTo>
                    <a:pt x="1481" y="21533"/>
                  </a:lnTo>
                  <a:lnTo>
                    <a:pt x="1519" y="21398"/>
                  </a:lnTo>
                  <a:lnTo>
                    <a:pt x="1557" y="21264"/>
                  </a:lnTo>
                  <a:lnTo>
                    <a:pt x="1578" y="21163"/>
                  </a:lnTo>
                  <a:lnTo>
                    <a:pt x="1599" y="21096"/>
                  </a:lnTo>
                  <a:lnTo>
                    <a:pt x="1621" y="21029"/>
                  </a:lnTo>
                  <a:lnTo>
                    <a:pt x="1645" y="20962"/>
                  </a:lnTo>
                  <a:lnTo>
                    <a:pt x="1671" y="20895"/>
                  </a:lnTo>
                  <a:lnTo>
                    <a:pt x="1699" y="20794"/>
                  </a:lnTo>
                  <a:lnTo>
                    <a:pt x="1729" y="20727"/>
                  </a:lnTo>
                  <a:lnTo>
                    <a:pt x="1762" y="20659"/>
                  </a:lnTo>
                  <a:lnTo>
                    <a:pt x="1798" y="20592"/>
                  </a:lnTo>
                  <a:lnTo>
                    <a:pt x="1837" y="20525"/>
                  </a:lnTo>
                  <a:lnTo>
                    <a:pt x="1880" y="20424"/>
                  </a:lnTo>
                  <a:lnTo>
                    <a:pt x="1926" y="20357"/>
                  </a:lnTo>
                  <a:lnTo>
                    <a:pt x="1976" y="20290"/>
                  </a:lnTo>
                  <a:lnTo>
                    <a:pt x="2031" y="20223"/>
                  </a:lnTo>
                  <a:lnTo>
                    <a:pt x="2090" y="20122"/>
                  </a:lnTo>
                  <a:lnTo>
                    <a:pt x="2154" y="20055"/>
                  </a:lnTo>
                  <a:lnTo>
                    <a:pt x="2223" y="19988"/>
                  </a:lnTo>
                  <a:lnTo>
                    <a:pt x="2297" y="19887"/>
                  </a:lnTo>
                  <a:lnTo>
                    <a:pt x="2377" y="19820"/>
                  </a:lnTo>
                  <a:lnTo>
                    <a:pt x="2463" y="19719"/>
                  </a:lnTo>
                  <a:lnTo>
                    <a:pt x="2556" y="19652"/>
                  </a:lnTo>
                  <a:lnTo>
                    <a:pt x="2655" y="19551"/>
                  </a:lnTo>
                  <a:lnTo>
                    <a:pt x="2760" y="19484"/>
                  </a:lnTo>
                  <a:lnTo>
                    <a:pt x="2873" y="19383"/>
                  </a:lnTo>
                  <a:lnTo>
                    <a:pt x="2992" y="19316"/>
                  </a:lnTo>
                  <a:lnTo>
                    <a:pt x="3120" y="19215"/>
                  </a:lnTo>
                  <a:lnTo>
                    <a:pt x="3255" y="19114"/>
                  </a:lnTo>
                  <a:lnTo>
                    <a:pt x="3398" y="19047"/>
                  </a:lnTo>
                  <a:lnTo>
                    <a:pt x="3550" y="18946"/>
                  </a:lnTo>
                  <a:lnTo>
                    <a:pt x="3710" y="18845"/>
                  </a:lnTo>
                  <a:lnTo>
                    <a:pt x="3880" y="18778"/>
                  </a:lnTo>
                  <a:lnTo>
                    <a:pt x="4058" y="18677"/>
                  </a:lnTo>
                  <a:lnTo>
                    <a:pt x="4246" y="18577"/>
                  </a:lnTo>
                  <a:lnTo>
                    <a:pt x="4444" y="18476"/>
                  </a:lnTo>
                  <a:lnTo>
                    <a:pt x="4652" y="18375"/>
                  </a:lnTo>
                  <a:lnTo>
                    <a:pt x="4870" y="18274"/>
                  </a:lnTo>
                  <a:lnTo>
                    <a:pt x="5099" y="18174"/>
                  </a:lnTo>
                  <a:lnTo>
                    <a:pt x="5339" y="18073"/>
                  </a:lnTo>
                  <a:lnTo>
                    <a:pt x="5590" y="17938"/>
                  </a:lnTo>
                  <a:lnTo>
                    <a:pt x="5852" y="17838"/>
                  </a:lnTo>
                  <a:lnTo>
                    <a:pt x="6126" y="17737"/>
                  </a:lnTo>
                  <a:lnTo>
                    <a:pt x="6412" y="17636"/>
                  </a:lnTo>
                  <a:lnTo>
                    <a:pt x="6710" y="17502"/>
                  </a:lnTo>
                  <a:lnTo>
                    <a:pt x="7020" y="17401"/>
                  </a:lnTo>
                  <a:lnTo>
                    <a:pt x="7343" y="17267"/>
                  </a:lnTo>
                  <a:lnTo>
                    <a:pt x="7680" y="17132"/>
                  </a:lnTo>
                  <a:lnTo>
                    <a:pt x="8030" y="17031"/>
                  </a:lnTo>
                  <a:lnTo>
                    <a:pt x="8393" y="16897"/>
                  </a:lnTo>
                  <a:lnTo>
                    <a:pt x="8770" y="16763"/>
                  </a:lnTo>
                  <a:lnTo>
                    <a:pt x="9226" y="16628"/>
                  </a:lnTo>
                  <a:lnTo>
                    <a:pt x="9450" y="16528"/>
                  </a:lnTo>
                  <a:lnTo>
                    <a:pt x="9888" y="16393"/>
                  </a:lnTo>
                  <a:lnTo>
                    <a:pt x="10103" y="16292"/>
                  </a:lnTo>
                  <a:lnTo>
                    <a:pt x="10524" y="16158"/>
                  </a:lnTo>
                  <a:lnTo>
                    <a:pt x="10730" y="16057"/>
                  </a:lnTo>
                  <a:lnTo>
                    <a:pt x="11133" y="15923"/>
                  </a:lnTo>
                  <a:lnTo>
                    <a:pt x="11331" y="15822"/>
                  </a:lnTo>
                  <a:lnTo>
                    <a:pt x="11526" y="15755"/>
                  </a:lnTo>
                  <a:lnTo>
                    <a:pt x="11718" y="15654"/>
                  </a:lnTo>
                  <a:lnTo>
                    <a:pt x="12094" y="15520"/>
                  </a:lnTo>
                  <a:lnTo>
                    <a:pt x="12278" y="15419"/>
                  </a:lnTo>
                  <a:lnTo>
                    <a:pt x="12460" y="15352"/>
                  </a:lnTo>
                  <a:lnTo>
                    <a:pt x="12638" y="15251"/>
                  </a:lnTo>
                  <a:lnTo>
                    <a:pt x="12815" y="15184"/>
                  </a:lnTo>
                  <a:lnTo>
                    <a:pt x="12988" y="15083"/>
                  </a:lnTo>
                  <a:lnTo>
                    <a:pt x="13159" y="15016"/>
                  </a:lnTo>
                  <a:lnTo>
                    <a:pt x="13327" y="14915"/>
                  </a:lnTo>
                  <a:lnTo>
                    <a:pt x="13493" y="14848"/>
                  </a:lnTo>
                  <a:lnTo>
                    <a:pt x="13657" y="14747"/>
                  </a:lnTo>
                  <a:lnTo>
                    <a:pt x="13817" y="14680"/>
                  </a:lnTo>
                  <a:lnTo>
                    <a:pt x="13976" y="14579"/>
                  </a:lnTo>
                  <a:lnTo>
                    <a:pt x="14132" y="14512"/>
                  </a:lnTo>
                  <a:lnTo>
                    <a:pt x="14285" y="14411"/>
                  </a:lnTo>
                  <a:lnTo>
                    <a:pt x="14436" y="14344"/>
                  </a:lnTo>
                  <a:lnTo>
                    <a:pt x="14585" y="14243"/>
                  </a:lnTo>
                  <a:lnTo>
                    <a:pt x="14731" y="14176"/>
                  </a:lnTo>
                  <a:lnTo>
                    <a:pt x="14875" y="14075"/>
                  </a:lnTo>
                  <a:lnTo>
                    <a:pt x="15017" y="14008"/>
                  </a:lnTo>
                  <a:lnTo>
                    <a:pt x="15156" y="13907"/>
                  </a:lnTo>
                  <a:lnTo>
                    <a:pt x="15293" y="13840"/>
                  </a:lnTo>
                  <a:lnTo>
                    <a:pt x="15428" y="13739"/>
                  </a:lnTo>
                  <a:lnTo>
                    <a:pt x="15561" y="13639"/>
                  </a:lnTo>
                  <a:lnTo>
                    <a:pt x="15691" y="13571"/>
                  </a:lnTo>
                  <a:lnTo>
                    <a:pt x="15819" y="13471"/>
                  </a:lnTo>
                  <a:lnTo>
                    <a:pt x="15945" y="13403"/>
                  </a:lnTo>
                  <a:lnTo>
                    <a:pt x="16069" y="13303"/>
                  </a:lnTo>
                  <a:lnTo>
                    <a:pt x="16191" y="13202"/>
                  </a:lnTo>
                  <a:lnTo>
                    <a:pt x="16310" y="13135"/>
                  </a:lnTo>
                  <a:lnTo>
                    <a:pt x="16428" y="13034"/>
                  </a:lnTo>
                  <a:lnTo>
                    <a:pt x="16543" y="12933"/>
                  </a:lnTo>
                  <a:lnTo>
                    <a:pt x="16657" y="12866"/>
                  </a:lnTo>
                  <a:lnTo>
                    <a:pt x="16768" y="12765"/>
                  </a:lnTo>
                  <a:lnTo>
                    <a:pt x="16877" y="12664"/>
                  </a:lnTo>
                  <a:lnTo>
                    <a:pt x="16985" y="12597"/>
                  </a:lnTo>
                  <a:lnTo>
                    <a:pt x="17090" y="12496"/>
                  </a:lnTo>
                  <a:lnTo>
                    <a:pt x="17194" y="12396"/>
                  </a:lnTo>
                  <a:lnTo>
                    <a:pt x="17295" y="12295"/>
                  </a:lnTo>
                  <a:lnTo>
                    <a:pt x="17395" y="12228"/>
                  </a:lnTo>
                  <a:lnTo>
                    <a:pt x="17493" y="12127"/>
                  </a:lnTo>
                  <a:lnTo>
                    <a:pt x="17589" y="12026"/>
                  </a:lnTo>
                  <a:lnTo>
                    <a:pt x="17683" y="11925"/>
                  </a:lnTo>
                  <a:lnTo>
                    <a:pt x="17775" y="11858"/>
                  </a:lnTo>
                  <a:lnTo>
                    <a:pt x="17865" y="11757"/>
                  </a:lnTo>
                  <a:lnTo>
                    <a:pt x="17954" y="11657"/>
                  </a:lnTo>
                  <a:lnTo>
                    <a:pt x="18041" y="11556"/>
                  </a:lnTo>
                  <a:lnTo>
                    <a:pt x="18126" y="11489"/>
                  </a:lnTo>
                  <a:lnTo>
                    <a:pt x="18210" y="11388"/>
                  </a:lnTo>
                  <a:lnTo>
                    <a:pt x="18292" y="11287"/>
                  </a:lnTo>
                  <a:lnTo>
                    <a:pt x="18372" y="11186"/>
                  </a:lnTo>
                  <a:lnTo>
                    <a:pt x="18450" y="11086"/>
                  </a:lnTo>
                  <a:lnTo>
                    <a:pt x="18527" y="10985"/>
                  </a:lnTo>
                  <a:lnTo>
                    <a:pt x="18603" y="10884"/>
                  </a:lnTo>
                  <a:lnTo>
                    <a:pt x="18676" y="10817"/>
                  </a:lnTo>
                  <a:lnTo>
                    <a:pt x="18749" y="10716"/>
                  </a:lnTo>
                  <a:lnTo>
                    <a:pt x="18819" y="10615"/>
                  </a:lnTo>
                  <a:lnTo>
                    <a:pt x="18888" y="10514"/>
                  </a:lnTo>
                  <a:lnTo>
                    <a:pt x="18956" y="10414"/>
                  </a:lnTo>
                  <a:lnTo>
                    <a:pt x="19022" y="10313"/>
                  </a:lnTo>
                  <a:lnTo>
                    <a:pt x="19087" y="10212"/>
                  </a:lnTo>
                  <a:lnTo>
                    <a:pt x="19150" y="10111"/>
                  </a:lnTo>
                  <a:lnTo>
                    <a:pt x="19212" y="10011"/>
                  </a:lnTo>
                  <a:lnTo>
                    <a:pt x="19272" y="9910"/>
                  </a:lnTo>
                  <a:lnTo>
                    <a:pt x="19331" y="9809"/>
                  </a:lnTo>
                  <a:lnTo>
                    <a:pt x="19389" y="9708"/>
                  </a:lnTo>
                  <a:lnTo>
                    <a:pt x="19446" y="9607"/>
                  </a:lnTo>
                  <a:lnTo>
                    <a:pt x="19501" y="9507"/>
                  </a:lnTo>
                  <a:lnTo>
                    <a:pt x="19555" y="9406"/>
                  </a:lnTo>
                  <a:lnTo>
                    <a:pt x="19607" y="9305"/>
                  </a:lnTo>
                  <a:lnTo>
                    <a:pt x="19658" y="9204"/>
                  </a:lnTo>
                  <a:lnTo>
                    <a:pt x="19709" y="9104"/>
                  </a:lnTo>
                  <a:lnTo>
                    <a:pt x="19758" y="9003"/>
                  </a:lnTo>
                  <a:lnTo>
                    <a:pt x="19852" y="8801"/>
                  </a:lnTo>
                  <a:lnTo>
                    <a:pt x="19897" y="8700"/>
                  </a:lnTo>
                  <a:lnTo>
                    <a:pt x="19942" y="8600"/>
                  </a:lnTo>
                  <a:lnTo>
                    <a:pt x="19985" y="8499"/>
                  </a:lnTo>
                  <a:lnTo>
                    <a:pt x="20027" y="8398"/>
                  </a:lnTo>
                  <a:lnTo>
                    <a:pt x="20068" y="8264"/>
                  </a:lnTo>
                  <a:lnTo>
                    <a:pt x="20148" y="8062"/>
                  </a:lnTo>
                  <a:lnTo>
                    <a:pt x="20186" y="7961"/>
                  </a:lnTo>
                  <a:lnTo>
                    <a:pt x="20223" y="7861"/>
                  </a:lnTo>
                  <a:lnTo>
                    <a:pt x="20259" y="7760"/>
                  </a:lnTo>
                  <a:lnTo>
                    <a:pt x="20294" y="7626"/>
                  </a:lnTo>
                  <a:lnTo>
                    <a:pt x="20329" y="7525"/>
                  </a:lnTo>
                  <a:lnTo>
                    <a:pt x="20395" y="7323"/>
                  </a:lnTo>
                  <a:lnTo>
                    <a:pt x="20427" y="7222"/>
                  </a:lnTo>
                  <a:lnTo>
                    <a:pt x="20458" y="7088"/>
                  </a:lnTo>
                  <a:lnTo>
                    <a:pt x="20488" y="6987"/>
                  </a:lnTo>
                  <a:lnTo>
                    <a:pt x="20517" y="6886"/>
                  </a:lnTo>
                  <a:lnTo>
                    <a:pt x="20546" y="6786"/>
                  </a:lnTo>
                  <a:lnTo>
                    <a:pt x="20574" y="6651"/>
                  </a:lnTo>
                  <a:lnTo>
                    <a:pt x="20601" y="6551"/>
                  </a:lnTo>
                  <a:lnTo>
                    <a:pt x="20628" y="6450"/>
                  </a:lnTo>
                  <a:lnTo>
                    <a:pt x="20654" y="6315"/>
                  </a:lnTo>
                  <a:lnTo>
                    <a:pt x="20679" y="6215"/>
                  </a:lnTo>
                  <a:lnTo>
                    <a:pt x="20704" y="6114"/>
                  </a:lnTo>
                  <a:lnTo>
                    <a:pt x="20728" y="5979"/>
                  </a:lnTo>
                  <a:lnTo>
                    <a:pt x="20751" y="5879"/>
                  </a:lnTo>
                  <a:lnTo>
                    <a:pt x="20774" y="5744"/>
                  </a:lnTo>
                  <a:lnTo>
                    <a:pt x="20796" y="5644"/>
                  </a:lnTo>
                  <a:lnTo>
                    <a:pt x="20818" y="5543"/>
                  </a:lnTo>
                  <a:lnTo>
                    <a:pt x="20840" y="5408"/>
                  </a:lnTo>
                  <a:lnTo>
                    <a:pt x="20860" y="5308"/>
                  </a:lnTo>
                  <a:lnTo>
                    <a:pt x="20881" y="5173"/>
                  </a:lnTo>
                  <a:lnTo>
                    <a:pt x="20901" y="5072"/>
                  </a:lnTo>
                  <a:lnTo>
                    <a:pt x="20920" y="4938"/>
                  </a:lnTo>
                  <a:lnTo>
                    <a:pt x="20940" y="4837"/>
                  </a:lnTo>
                  <a:lnTo>
                    <a:pt x="20958" y="4703"/>
                  </a:lnTo>
                  <a:lnTo>
                    <a:pt x="20977" y="4602"/>
                  </a:lnTo>
                  <a:lnTo>
                    <a:pt x="20995" y="4468"/>
                  </a:lnTo>
                  <a:lnTo>
                    <a:pt x="21013" y="4367"/>
                  </a:lnTo>
                  <a:lnTo>
                    <a:pt x="21030" y="4233"/>
                  </a:lnTo>
                  <a:lnTo>
                    <a:pt x="21048" y="4132"/>
                  </a:lnTo>
                  <a:lnTo>
                    <a:pt x="21065" y="3998"/>
                  </a:lnTo>
                  <a:lnTo>
                    <a:pt x="21082" y="3897"/>
                  </a:lnTo>
                  <a:lnTo>
                    <a:pt x="21098" y="3762"/>
                  </a:lnTo>
                  <a:lnTo>
                    <a:pt x="21115" y="3662"/>
                  </a:lnTo>
                  <a:lnTo>
                    <a:pt x="21131" y="3527"/>
                  </a:lnTo>
                  <a:lnTo>
                    <a:pt x="21147" y="3393"/>
                  </a:lnTo>
                  <a:lnTo>
                    <a:pt x="21163" y="3292"/>
                  </a:lnTo>
                  <a:lnTo>
                    <a:pt x="21179" y="3158"/>
                  </a:lnTo>
                  <a:lnTo>
                    <a:pt x="21211" y="2923"/>
                  </a:lnTo>
                  <a:lnTo>
                    <a:pt x="21322" y="2049"/>
                  </a:lnTo>
                  <a:lnTo>
                    <a:pt x="21354" y="1780"/>
                  </a:lnTo>
                  <a:lnTo>
                    <a:pt x="21388" y="1512"/>
                  </a:lnTo>
                  <a:lnTo>
                    <a:pt x="21404" y="1411"/>
                  </a:lnTo>
                  <a:lnTo>
                    <a:pt x="21422" y="1277"/>
                  </a:lnTo>
                  <a:lnTo>
                    <a:pt x="21439" y="1142"/>
                  </a:lnTo>
                  <a:lnTo>
                    <a:pt x="21457" y="1008"/>
                  </a:lnTo>
                  <a:lnTo>
                    <a:pt x="21474" y="873"/>
                  </a:lnTo>
                  <a:lnTo>
                    <a:pt x="21493" y="739"/>
                  </a:lnTo>
                  <a:lnTo>
                    <a:pt x="21511" y="605"/>
                  </a:lnTo>
                  <a:lnTo>
                    <a:pt x="21530" y="470"/>
                  </a:lnTo>
                  <a:lnTo>
                    <a:pt x="21549" y="336"/>
                  </a:lnTo>
                  <a:lnTo>
                    <a:pt x="21569" y="202"/>
                  </a:lnTo>
                  <a:lnTo>
                    <a:pt x="21589" y="6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CEBEB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 defTabSz="457200">
                <a:defRPr sz="1000" b="0">
                  <a:latin typeface="Calibri"/>
                  <a:ea typeface="Calibri"/>
                  <a:cs typeface="Calibri"/>
                  <a:sym typeface="Calibri"/>
                </a:defRPr>
              </a:pPr>
              <a:endParaRPr sz="500"/>
            </a:p>
          </p:txBody>
        </p:sp>
        <p:sp>
          <p:nvSpPr>
            <p:cNvPr id="121" name="Kształt"/>
            <p:cNvSpPr/>
            <p:nvPr/>
          </p:nvSpPr>
          <p:spPr>
            <a:xfrm>
              <a:off x="2296154" y="6728"/>
              <a:ext cx="7949650" cy="13709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366" y="0"/>
                  </a:lnTo>
                  <a:lnTo>
                    <a:pt x="19836" y="5048"/>
                  </a:lnTo>
                  <a:lnTo>
                    <a:pt x="19736" y="5194"/>
                  </a:lnTo>
                  <a:lnTo>
                    <a:pt x="19635" y="5364"/>
                  </a:lnTo>
                  <a:lnTo>
                    <a:pt x="19531" y="5509"/>
                  </a:lnTo>
                  <a:lnTo>
                    <a:pt x="19426" y="5655"/>
                  </a:lnTo>
                  <a:lnTo>
                    <a:pt x="19320" y="5800"/>
                  </a:lnTo>
                  <a:lnTo>
                    <a:pt x="19211" y="5946"/>
                  </a:lnTo>
                  <a:lnTo>
                    <a:pt x="19101" y="6092"/>
                  </a:lnTo>
                  <a:lnTo>
                    <a:pt x="18990" y="6237"/>
                  </a:lnTo>
                  <a:lnTo>
                    <a:pt x="18877" y="6383"/>
                  </a:lnTo>
                  <a:lnTo>
                    <a:pt x="18763" y="6504"/>
                  </a:lnTo>
                  <a:lnTo>
                    <a:pt x="18647" y="6650"/>
                  </a:lnTo>
                  <a:lnTo>
                    <a:pt x="18529" y="6771"/>
                  </a:lnTo>
                  <a:lnTo>
                    <a:pt x="18411" y="6917"/>
                  </a:lnTo>
                  <a:lnTo>
                    <a:pt x="18290" y="7038"/>
                  </a:lnTo>
                  <a:lnTo>
                    <a:pt x="18169" y="7160"/>
                  </a:lnTo>
                  <a:lnTo>
                    <a:pt x="18046" y="7281"/>
                  </a:lnTo>
                  <a:lnTo>
                    <a:pt x="17922" y="7402"/>
                  </a:lnTo>
                  <a:lnTo>
                    <a:pt x="17796" y="7524"/>
                  </a:lnTo>
                  <a:lnTo>
                    <a:pt x="17670" y="7645"/>
                  </a:lnTo>
                  <a:lnTo>
                    <a:pt x="17542" y="7742"/>
                  </a:lnTo>
                  <a:lnTo>
                    <a:pt x="17412" y="7863"/>
                  </a:lnTo>
                  <a:lnTo>
                    <a:pt x="17282" y="7985"/>
                  </a:lnTo>
                  <a:lnTo>
                    <a:pt x="17151" y="8082"/>
                  </a:lnTo>
                  <a:lnTo>
                    <a:pt x="17018" y="8179"/>
                  </a:lnTo>
                  <a:lnTo>
                    <a:pt x="16884" y="8300"/>
                  </a:lnTo>
                  <a:lnTo>
                    <a:pt x="16614" y="8494"/>
                  </a:lnTo>
                  <a:lnTo>
                    <a:pt x="16339" y="8689"/>
                  </a:lnTo>
                  <a:lnTo>
                    <a:pt x="16061" y="8883"/>
                  </a:lnTo>
                  <a:lnTo>
                    <a:pt x="15779" y="9077"/>
                  </a:lnTo>
                  <a:lnTo>
                    <a:pt x="15636" y="9150"/>
                  </a:lnTo>
                  <a:lnTo>
                    <a:pt x="15493" y="9247"/>
                  </a:lnTo>
                  <a:lnTo>
                    <a:pt x="15349" y="9320"/>
                  </a:lnTo>
                  <a:lnTo>
                    <a:pt x="15204" y="9417"/>
                  </a:lnTo>
                  <a:lnTo>
                    <a:pt x="15059" y="9489"/>
                  </a:lnTo>
                  <a:lnTo>
                    <a:pt x="14913" y="9587"/>
                  </a:lnTo>
                  <a:lnTo>
                    <a:pt x="14470" y="9805"/>
                  </a:lnTo>
                  <a:lnTo>
                    <a:pt x="14322" y="9902"/>
                  </a:lnTo>
                  <a:lnTo>
                    <a:pt x="13721" y="10193"/>
                  </a:lnTo>
                  <a:lnTo>
                    <a:pt x="13570" y="10242"/>
                  </a:lnTo>
                  <a:lnTo>
                    <a:pt x="12960" y="10533"/>
                  </a:lnTo>
                  <a:lnTo>
                    <a:pt x="12807" y="10582"/>
                  </a:lnTo>
                  <a:lnTo>
                    <a:pt x="12500" y="10727"/>
                  </a:lnTo>
                  <a:lnTo>
                    <a:pt x="12345" y="10776"/>
                  </a:lnTo>
                  <a:lnTo>
                    <a:pt x="12191" y="10849"/>
                  </a:lnTo>
                  <a:lnTo>
                    <a:pt x="12036" y="10897"/>
                  </a:lnTo>
                  <a:lnTo>
                    <a:pt x="11882" y="10970"/>
                  </a:lnTo>
                  <a:lnTo>
                    <a:pt x="11727" y="11018"/>
                  </a:lnTo>
                  <a:lnTo>
                    <a:pt x="11572" y="11091"/>
                  </a:lnTo>
                  <a:lnTo>
                    <a:pt x="11262" y="11188"/>
                  </a:lnTo>
                  <a:lnTo>
                    <a:pt x="11107" y="11261"/>
                  </a:lnTo>
                  <a:lnTo>
                    <a:pt x="10796" y="11358"/>
                  </a:lnTo>
                  <a:lnTo>
                    <a:pt x="10641" y="11431"/>
                  </a:lnTo>
                  <a:lnTo>
                    <a:pt x="10022" y="11625"/>
                  </a:lnTo>
                  <a:lnTo>
                    <a:pt x="9867" y="11698"/>
                  </a:lnTo>
                  <a:lnTo>
                    <a:pt x="9252" y="11892"/>
                  </a:lnTo>
                  <a:lnTo>
                    <a:pt x="8793" y="12062"/>
                  </a:lnTo>
                  <a:lnTo>
                    <a:pt x="7888" y="12353"/>
                  </a:lnTo>
                  <a:lnTo>
                    <a:pt x="7739" y="12426"/>
                  </a:lnTo>
                  <a:lnTo>
                    <a:pt x="7003" y="12669"/>
                  </a:lnTo>
                  <a:lnTo>
                    <a:pt x="6858" y="12742"/>
                  </a:lnTo>
                  <a:lnTo>
                    <a:pt x="6427" y="12887"/>
                  </a:lnTo>
                  <a:lnTo>
                    <a:pt x="6285" y="12960"/>
                  </a:lnTo>
                  <a:lnTo>
                    <a:pt x="5865" y="13106"/>
                  </a:lnTo>
                  <a:lnTo>
                    <a:pt x="5726" y="13178"/>
                  </a:lnTo>
                  <a:lnTo>
                    <a:pt x="5589" y="13227"/>
                  </a:lnTo>
                  <a:lnTo>
                    <a:pt x="5453" y="13300"/>
                  </a:lnTo>
                  <a:lnTo>
                    <a:pt x="5183" y="13397"/>
                  </a:lnTo>
                  <a:lnTo>
                    <a:pt x="5050" y="13470"/>
                  </a:lnTo>
                  <a:lnTo>
                    <a:pt x="4918" y="13518"/>
                  </a:lnTo>
                  <a:lnTo>
                    <a:pt x="4657" y="13664"/>
                  </a:lnTo>
                  <a:lnTo>
                    <a:pt x="4528" y="13712"/>
                  </a:lnTo>
                  <a:lnTo>
                    <a:pt x="4401" y="13785"/>
                  </a:lnTo>
                  <a:lnTo>
                    <a:pt x="4274" y="13834"/>
                  </a:lnTo>
                  <a:lnTo>
                    <a:pt x="4150" y="13907"/>
                  </a:lnTo>
                  <a:lnTo>
                    <a:pt x="4026" y="13979"/>
                  </a:lnTo>
                  <a:lnTo>
                    <a:pt x="3904" y="14052"/>
                  </a:lnTo>
                  <a:lnTo>
                    <a:pt x="3783" y="14125"/>
                  </a:lnTo>
                  <a:lnTo>
                    <a:pt x="3663" y="14198"/>
                  </a:lnTo>
                  <a:lnTo>
                    <a:pt x="3545" y="14246"/>
                  </a:lnTo>
                  <a:lnTo>
                    <a:pt x="3428" y="14319"/>
                  </a:lnTo>
                  <a:lnTo>
                    <a:pt x="3313" y="14416"/>
                  </a:lnTo>
                  <a:lnTo>
                    <a:pt x="3199" y="14489"/>
                  </a:lnTo>
                  <a:lnTo>
                    <a:pt x="3087" y="14562"/>
                  </a:lnTo>
                  <a:lnTo>
                    <a:pt x="2976" y="14635"/>
                  </a:lnTo>
                  <a:lnTo>
                    <a:pt x="2867" y="14707"/>
                  </a:lnTo>
                  <a:lnTo>
                    <a:pt x="2759" y="14804"/>
                  </a:lnTo>
                  <a:lnTo>
                    <a:pt x="2653" y="14877"/>
                  </a:lnTo>
                  <a:lnTo>
                    <a:pt x="2549" y="14950"/>
                  </a:lnTo>
                  <a:lnTo>
                    <a:pt x="2446" y="15047"/>
                  </a:lnTo>
                  <a:lnTo>
                    <a:pt x="2345" y="15120"/>
                  </a:lnTo>
                  <a:lnTo>
                    <a:pt x="2246" y="15217"/>
                  </a:lnTo>
                  <a:lnTo>
                    <a:pt x="2149" y="15314"/>
                  </a:lnTo>
                  <a:lnTo>
                    <a:pt x="2053" y="15387"/>
                  </a:lnTo>
                  <a:lnTo>
                    <a:pt x="1959" y="15484"/>
                  </a:lnTo>
                  <a:lnTo>
                    <a:pt x="1867" y="15581"/>
                  </a:lnTo>
                  <a:lnTo>
                    <a:pt x="1777" y="15678"/>
                  </a:lnTo>
                  <a:lnTo>
                    <a:pt x="1689" y="15775"/>
                  </a:lnTo>
                  <a:lnTo>
                    <a:pt x="1602" y="15872"/>
                  </a:lnTo>
                  <a:lnTo>
                    <a:pt x="1518" y="15969"/>
                  </a:lnTo>
                  <a:lnTo>
                    <a:pt x="1436" y="16067"/>
                  </a:lnTo>
                  <a:lnTo>
                    <a:pt x="1355" y="16188"/>
                  </a:lnTo>
                  <a:lnTo>
                    <a:pt x="1277" y="16285"/>
                  </a:lnTo>
                  <a:lnTo>
                    <a:pt x="1200" y="16406"/>
                  </a:lnTo>
                  <a:lnTo>
                    <a:pt x="1126" y="16503"/>
                  </a:lnTo>
                  <a:lnTo>
                    <a:pt x="1054" y="16625"/>
                  </a:lnTo>
                  <a:lnTo>
                    <a:pt x="984" y="16722"/>
                  </a:lnTo>
                  <a:lnTo>
                    <a:pt x="916" y="16843"/>
                  </a:lnTo>
                  <a:lnTo>
                    <a:pt x="850" y="16964"/>
                  </a:lnTo>
                  <a:lnTo>
                    <a:pt x="787" y="17086"/>
                  </a:lnTo>
                  <a:lnTo>
                    <a:pt x="726" y="17207"/>
                  </a:lnTo>
                  <a:lnTo>
                    <a:pt x="667" y="17329"/>
                  </a:lnTo>
                  <a:lnTo>
                    <a:pt x="610" y="17474"/>
                  </a:lnTo>
                  <a:lnTo>
                    <a:pt x="556" y="17596"/>
                  </a:lnTo>
                  <a:lnTo>
                    <a:pt x="504" y="17717"/>
                  </a:lnTo>
                  <a:lnTo>
                    <a:pt x="454" y="17862"/>
                  </a:lnTo>
                  <a:lnTo>
                    <a:pt x="407" y="17984"/>
                  </a:lnTo>
                  <a:lnTo>
                    <a:pt x="362" y="18129"/>
                  </a:lnTo>
                  <a:lnTo>
                    <a:pt x="320" y="18275"/>
                  </a:lnTo>
                  <a:lnTo>
                    <a:pt x="280" y="18421"/>
                  </a:lnTo>
                  <a:lnTo>
                    <a:pt x="243" y="18566"/>
                  </a:lnTo>
                  <a:lnTo>
                    <a:pt x="208" y="18712"/>
                  </a:lnTo>
                  <a:lnTo>
                    <a:pt x="176" y="18858"/>
                  </a:lnTo>
                  <a:lnTo>
                    <a:pt x="147" y="19003"/>
                  </a:lnTo>
                  <a:lnTo>
                    <a:pt x="120" y="19173"/>
                  </a:lnTo>
                  <a:lnTo>
                    <a:pt x="95" y="19319"/>
                  </a:lnTo>
                  <a:lnTo>
                    <a:pt x="74" y="19489"/>
                  </a:lnTo>
                  <a:lnTo>
                    <a:pt x="55" y="19658"/>
                  </a:lnTo>
                  <a:lnTo>
                    <a:pt x="39" y="19828"/>
                  </a:lnTo>
                  <a:lnTo>
                    <a:pt x="25" y="19998"/>
                  </a:lnTo>
                  <a:lnTo>
                    <a:pt x="15" y="20168"/>
                  </a:lnTo>
                  <a:lnTo>
                    <a:pt x="7" y="20338"/>
                  </a:lnTo>
                  <a:lnTo>
                    <a:pt x="2" y="20508"/>
                  </a:lnTo>
                  <a:lnTo>
                    <a:pt x="0" y="20702"/>
                  </a:lnTo>
                  <a:lnTo>
                    <a:pt x="1" y="20872"/>
                  </a:lnTo>
                  <a:lnTo>
                    <a:pt x="5" y="21066"/>
                  </a:lnTo>
                  <a:lnTo>
                    <a:pt x="11" y="21260"/>
                  </a:lnTo>
                  <a:lnTo>
                    <a:pt x="21" y="21454"/>
                  </a:lnTo>
                  <a:lnTo>
                    <a:pt x="32" y="21600"/>
                  </a:lnTo>
                  <a:lnTo>
                    <a:pt x="11591" y="21600"/>
                  </a:lnTo>
                  <a:lnTo>
                    <a:pt x="11650" y="21576"/>
                  </a:lnTo>
                  <a:lnTo>
                    <a:pt x="11790" y="21527"/>
                  </a:lnTo>
                  <a:lnTo>
                    <a:pt x="11929" y="21454"/>
                  </a:lnTo>
                  <a:lnTo>
                    <a:pt x="12065" y="21382"/>
                  </a:lnTo>
                  <a:lnTo>
                    <a:pt x="12200" y="21309"/>
                  </a:lnTo>
                  <a:lnTo>
                    <a:pt x="12333" y="21236"/>
                  </a:lnTo>
                  <a:lnTo>
                    <a:pt x="12464" y="21187"/>
                  </a:lnTo>
                  <a:lnTo>
                    <a:pt x="12593" y="21115"/>
                  </a:lnTo>
                  <a:lnTo>
                    <a:pt x="12720" y="21042"/>
                  </a:lnTo>
                  <a:lnTo>
                    <a:pt x="12846" y="20969"/>
                  </a:lnTo>
                  <a:lnTo>
                    <a:pt x="12969" y="20896"/>
                  </a:lnTo>
                  <a:lnTo>
                    <a:pt x="13091" y="20848"/>
                  </a:lnTo>
                  <a:lnTo>
                    <a:pt x="13211" y="20775"/>
                  </a:lnTo>
                  <a:lnTo>
                    <a:pt x="13329" y="20702"/>
                  </a:lnTo>
                  <a:lnTo>
                    <a:pt x="13446" y="20629"/>
                  </a:lnTo>
                  <a:lnTo>
                    <a:pt x="13561" y="20556"/>
                  </a:lnTo>
                  <a:lnTo>
                    <a:pt x="13674" y="20484"/>
                  </a:lnTo>
                  <a:lnTo>
                    <a:pt x="13785" y="20411"/>
                  </a:lnTo>
                  <a:lnTo>
                    <a:pt x="13895" y="20338"/>
                  </a:lnTo>
                  <a:lnTo>
                    <a:pt x="14002" y="20289"/>
                  </a:lnTo>
                  <a:lnTo>
                    <a:pt x="14109" y="20217"/>
                  </a:lnTo>
                  <a:lnTo>
                    <a:pt x="14213" y="20144"/>
                  </a:lnTo>
                  <a:lnTo>
                    <a:pt x="14316" y="20071"/>
                  </a:lnTo>
                  <a:lnTo>
                    <a:pt x="14418" y="19998"/>
                  </a:lnTo>
                  <a:lnTo>
                    <a:pt x="14518" y="19925"/>
                  </a:lnTo>
                  <a:lnTo>
                    <a:pt x="14616" y="19853"/>
                  </a:lnTo>
                  <a:lnTo>
                    <a:pt x="14712" y="19780"/>
                  </a:lnTo>
                  <a:lnTo>
                    <a:pt x="14807" y="19707"/>
                  </a:lnTo>
                  <a:lnTo>
                    <a:pt x="14901" y="19634"/>
                  </a:lnTo>
                  <a:lnTo>
                    <a:pt x="14993" y="19561"/>
                  </a:lnTo>
                  <a:lnTo>
                    <a:pt x="15083" y="19489"/>
                  </a:lnTo>
                  <a:lnTo>
                    <a:pt x="15172" y="19416"/>
                  </a:lnTo>
                  <a:lnTo>
                    <a:pt x="15260" y="19343"/>
                  </a:lnTo>
                  <a:lnTo>
                    <a:pt x="15346" y="19270"/>
                  </a:lnTo>
                  <a:lnTo>
                    <a:pt x="15430" y="19197"/>
                  </a:lnTo>
                  <a:lnTo>
                    <a:pt x="15513" y="19124"/>
                  </a:lnTo>
                  <a:lnTo>
                    <a:pt x="15595" y="19052"/>
                  </a:lnTo>
                  <a:lnTo>
                    <a:pt x="15675" y="18979"/>
                  </a:lnTo>
                  <a:lnTo>
                    <a:pt x="15754" y="18906"/>
                  </a:lnTo>
                  <a:lnTo>
                    <a:pt x="15832" y="18809"/>
                  </a:lnTo>
                  <a:lnTo>
                    <a:pt x="15908" y="18736"/>
                  </a:lnTo>
                  <a:lnTo>
                    <a:pt x="15982" y="18663"/>
                  </a:lnTo>
                  <a:lnTo>
                    <a:pt x="16056" y="18591"/>
                  </a:lnTo>
                  <a:lnTo>
                    <a:pt x="16128" y="18518"/>
                  </a:lnTo>
                  <a:lnTo>
                    <a:pt x="16199" y="18445"/>
                  </a:lnTo>
                  <a:lnTo>
                    <a:pt x="16268" y="18372"/>
                  </a:lnTo>
                  <a:lnTo>
                    <a:pt x="16336" y="18275"/>
                  </a:lnTo>
                  <a:lnTo>
                    <a:pt x="16403" y="18202"/>
                  </a:lnTo>
                  <a:lnTo>
                    <a:pt x="16469" y="18129"/>
                  </a:lnTo>
                  <a:lnTo>
                    <a:pt x="16533" y="18057"/>
                  </a:lnTo>
                  <a:lnTo>
                    <a:pt x="16597" y="17984"/>
                  </a:lnTo>
                  <a:lnTo>
                    <a:pt x="16659" y="17887"/>
                  </a:lnTo>
                  <a:lnTo>
                    <a:pt x="16779" y="17741"/>
                  </a:lnTo>
                  <a:lnTo>
                    <a:pt x="16837" y="17668"/>
                  </a:lnTo>
                  <a:lnTo>
                    <a:pt x="16895" y="17571"/>
                  </a:lnTo>
                  <a:lnTo>
                    <a:pt x="16951" y="17498"/>
                  </a:lnTo>
                  <a:lnTo>
                    <a:pt x="17006" y="17426"/>
                  </a:lnTo>
                  <a:lnTo>
                    <a:pt x="17060" y="17353"/>
                  </a:lnTo>
                  <a:lnTo>
                    <a:pt x="17113" y="17256"/>
                  </a:lnTo>
                  <a:lnTo>
                    <a:pt x="17165" y="17183"/>
                  </a:lnTo>
                  <a:lnTo>
                    <a:pt x="17216" y="17110"/>
                  </a:lnTo>
                  <a:lnTo>
                    <a:pt x="17265" y="17013"/>
                  </a:lnTo>
                  <a:lnTo>
                    <a:pt x="17314" y="16940"/>
                  </a:lnTo>
                  <a:lnTo>
                    <a:pt x="17362" y="16867"/>
                  </a:lnTo>
                  <a:lnTo>
                    <a:pt x="17408" y="16770"/>
                  </a:lnTo>
                  <a:lnTo>
                    <a:pt x="17454" y="16698"/>
                  </a:lnTo>
                  <a:lnTo>
                    <a:pt x="17499" y="16625"/>
                  </a:lnTo>
                  <a:lnTo>
                    <a:pt x="17542" y="16528"/>
                  </a:lnTo>
                  <a:lnTo>
                    <a:pt x="17585" y="16455"/>
                  </a:lnTo>
                  <a:lnTo>
                    <a:pt x="17627" y="16358"/>
                  </a:lnTo>
                  <a:lnTo>
                    <a:pt x="17668" y="16285"/>
                  </a:lnTo>
                  <a:lnTo>
                    <a:pt x="17708" y="16188"/>
                  </a:lnTo>
                  <a:lnTo>
                    <a:pt x="17748" y="16115"/>
                  </a:lnTo>
                  <a:lnTo>
                    <a:pt x="17786" y="16042"/>
                  </a:lnTo>
                  <a:lnTo>
                    <a:pt x="17823" y="15945"/>
                  </a:lnTo>
                  <a:lnTo>
                    <a:pt x="17860" y="15872"/>
                  </a:lnTo>
                  <a:lnTo>
                    <a:pt x="17896" y="15775"/>
                  </a:lnTo>
                  <a:lnTo>
                    <a:pt x="17931" y="15702"/>
                  </a:lnTo>
                  <a:lnTo>
                    <a:pt x="17965" y="15605"/>
                  </a:lnTo>
                  <a:lnTo>
                    <a:pt x="17999" y="15533"/>
                  </a:lnTo>
                  <a:lnTo>
                    <a:pt x="18031" y="15436"/>
                  </a:lnTo>
                  <a:lnTo>
                    <a:pt x="18063" y="15338"/>
                  </a:lnTo>
                  <a:lnTo>
                    <a:pt x="18094" y="15266"/>
                  </a:lnTo>
                  <a:lnTo>
                    <a:pt x="18125" y="15169"/>
                  </a:lnTo>
                  <a:lnTo>
                    <a:pt x="18155" y="15096"/>
                  </a:lnTo>
                  <a:lnTo>
                    <a:pt x="18184" y="14999"/>
                  </a:lnTo>
                  <a:lnTo>
                    <a:pt x="18212" y="14902"/>
                  </a:lnTo>
                  <a:lnTo>
                    <a:pt x="18240" y="14829"/>
                  </a:lnTo>
                  <a:lnTo>
                    <a:pt x="18267" y="14732"/>
                  </a:lnTo>
                  <a:lnTo>
                    <a:pt x="18294" y="14659"/>
                  </a:lnTo>
                  <a:lnTo>
                    <a:pt x="18320" y="14562"/>
                  </a:lnTo>
                  <a:lnTo>
                    <a:pt x="18345" y="14465"/>
                  </a:lnTo>
                  <a:lnTo>
                    <a:pt x="18370" y="14392"/>
                  </a:lnTo>
                  <a:lnTo>
                    <a:pt x="18394" y="14295"/>
                  </a:lnTo>
                  <a:lnTo>
                    <a:pt x="18440" y="14101"/>
                  </a:lnTo>
                  <a:lnTo>
                    <a:pt x="18463" y="14028"/>
                  </a:lnTo>
                  <a:lnTo>
                    <a:pt x="18485" y="13931"/>
                  </a:lnTo>
                  <a:lnTo>
                    <a:pt x="18527" y="13737"/>
                  </a:lnTo>
                  <a:lnTo>
                    <a:pt x="18548" y="13664"/>
                  </a:lnTo>
                  <a:lnTo>
                    <a:pt x="18588" y="13470"/>
                  </a:lnTo>
                  <a:lnTo>
                    <a:pt x="18626" y="13276"/>
                  </a:lnTo>
                  <a:lnTo>
                    <a:pt x="18644" y="13178"/>
                  </a:lnTo>
                  <a:lnTo>
                    <a:pt x="18662" y="13106"/>
                  </a:lnTo>
                  <a:lnTo>
                    <a:pt x="18680" y="13009"/>
                  </a:lnTo>
                  <a:lnTo>
                    <a:pt x="18697" y="12911"/>
                  </a:lnTo>
                  <a:lnTo>
                    <a:pt x="18731" y="12717"/>
                  </a:lnTo>
                  <a:lnTo>
                    <a:pt x="18795" y="12329"/>
                  </a:lnTo>
                  <a:lnTo>
                    <a:pt x="18855" y="11941"/>
                  </a:lnTo>
                  <a:lnTo>
                    <a:pt x="18869" y="11844"/>
                  </a:lnTo>
                  <a:lnTo>
                    <a:pt x="18884" y="11747"/>
                  </a:lnTo>
                  <a:lnTo>
                    <a:pt x="18898" y="11649"/>
                  </a:lnTo>
                  <a:lnTo>
                    <a:pt x="18926" y="11455"/>
                  </a:lnTo>
                  <a:lnTo>
                    <a:pt x="18939" y="11358"/>
                  </a:lnTo>
                  <a:lnTo>
                    <a:pt x="18967" y="11164"/>
                  </a:lnTo>
                  <a:lnTo>
                    <a:pt x="18980" y="11067"/>
                  </a:lnTo>
                  <a:lnTo>
                    <a:pt x="19007" y="10849"/>
                  </a:lnTo>
                  <a:lnTo>
                    <a:pt x="19034" y="10654"/>
                  </a:lnTo>
                  <a:lnTo>
                    <a:pt x="19115" y="10023"/>
                  </a:lnTo>
                  <a:lnTo>
                    <a:pt x="19157" y="9732"/>
                  </a:lnTo>
                  <a:lnTo>
                    <a:pt x="19171" y="9611"/>
                  </a:lnTo>
                  <a:lnTo>
                    <a:pt x="19199" y="9417"/>
                  </a:lnTo>
                  <a:lnTo>
                    <a:pt x="19214" y="9295"/>
                  </a:lnTo>
                  <a:lnTo>
                    <a:pt x="19229" y="9198"/>
                  </a:lnTo>
                  <a:lnTo>
                    <a:pt x="19244" y="9077"/>
                  </a:lnTo>
                  <a:lnTo>
                    <a:pt x="19259" y="8980"/>
                  </a:lnTo>
                  <a:lnTo>
                    <a:pt x="19275" y="8858"/>
                  </a:lnTo>
                  <a:lnTo>
                    <a:pt x="19307" y="8664"/>
                  </a:lnTo>
                  <a:lnTo>
                    <a:pt x="19323" y="8543"/>
                  </a:lnTo>
                  <a:lnTo>
                    <a:pt x="19340" y="8446"/>
                  </a:lnTo>
                  <a:lnTo>
                    <a:pt x="19357" y="8324"/>
                  </a:lnTo>
                  <a:lnTo>
                    <a:pt x="19374" y="8227"/>
                  </a:lnTo>
                  <a:lnTo>
                    <a:pt x="19391" y="8106"/>
                  </a:lnTo>
                  <a:lnTo>
                    <a:pt x="19409" y="8009"/>
                  </a:lnTo>
                  <a:lnTo>
                    <a:pt x="19428" y="7888"/>
                  </a:lnTo>
                  <a:lnTo>
                    <a:pt x="19447" y="7766"/>
                  </a:lnTo>
                  <a:lnTo>
                    <a:pt x="19466" y="7669"/>
                  </a:lnTo>
                  <a:lnTo>
                    <a:pt x="19485" y="7548"/>
                  </a:lnTo>
                  <a:lnTo>
                    <a:pt x="19505" y="7451"/>
                  </a:lnTo>
                  <a:lnTo>
                    <a:pt x="19526" y="7329"/>
                  </a:lnTo>
                  <a:lnTo>
                    <a:pt x="19547" y="7208"/>
                  </a:lnTo>
                  <a:lnTo>
                    <a:pt x="19568" y="7111"/>
                  </a:lnTo>
                  <a:lnTo>
                    <a:pt x="19590" y="6990"/>
                  </a:lnTo>
                  <a:lnTo>
                    <a:pt x="19613" y="6868"/>
                  </a:lnTo>
                  <a:lnTo>
                    <a:pt x="19635" y="6771"/>
                  </a:lnTo>
                  <a:lnTo>
                    <a:pt x="19683" y="6529"/>
                  </a:lnTo>
                  <a:lnTo>
                    <a:pt x="19708" y="6407"/>
                  </a:lnTo>
                  <a:lnTo>
                    <a:pt x="19733" y="6310"/>
                  </a:lnTo>
                  <a:lnTo>
                    <a:pt x="19759" y="6189"/>
                  </a:lnTo>
                  <a:lnTo>
                    <a:pt x="19785" y="6067"/>
                  </a:lnTo>
                  <a:lnTo>
                    <a:pt x="19812" y="5946"/>
                  </a:lnTo>
                  <a:lnTo>
                    <a:pt x="19840" y="5825"/>
                  </a:lnTo>
                  <a:lnTo>
                    <a:pt x="19868" y="570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CEBEB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 defTabSz="457200">
                <a:defRPr sz="1000" b="0">
                  <a:latin typeface="Calibri"/>
                  <a:ea typeface="Calibri"/>
                  <a:cs typeface="Calibri"/>
                  <a:sym typeface="Calibri"/>
                </a:defRPr>
              </a:pPr>
              <a:endParaRPr sz="500"/>
            </a:p>
          </p:txBody>
        </p:sp>
        <p:sp>
          <p:nvSpPr>
            <p:cNvPr id="122" name="Kształt"/>
            <p:cNvSpPr/>
            <p:nvPr/>
          </p:nvSpPr>
          <p:spPr>
            <a:xfrm>
              <a:off x="9662804" y="6140084"/>
              <a:ext cx="3204190" cy="7575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980" y="11089"/>
                  </a:lnTo>
                  <a:lnTo>
                    <a:pt x="16692" y="11419"/>
                  </a:lnTo>
                  <a:lnTo>
                    <a:pt x="16400" y="11744"/>
                  </a:lnTo>
                  <a:lnTo>
                    <a:pt x="16103" y="12063"/>
                  </a:lnTo>
                  <a:lnTo>
                    <a:pt x="15801" y="12376"/>
                  </a:lnTo>
                  <a:lnTo>
                    <a:pt x="15495" y="12685"/>
                  </a:lnTo>
                  <a:lnTo>
                    <a:pt x="15184" y="12988"/>
                  </a:lnTo>
                  <a:lnTo>
                    <a:pt x="14868" y="13287"/>
                  </a:lnTo>
                  <a:lnTo>
                    <a:pt x="14548" y="13580"/>
                  </a:lnTo>
                  <a:lnTo>
                    <a:pt x="14224" y="13868"/>
                  </a:lnTo>
                  <a:lnTo>
                    <a:pt x="13895" y="14151"/>
                  </a:lnTo>
                  <a:lnTo>
                    <a:pt x="13563" y="14430"/>
                  </a:lnTo>
                  <a:lnTo>
                    <a:pt x="13226" y="14703"/>
                  </a:lnTo>
                  <a:lnTo>
                    <a:pt x="12885" y="14972"/>
                  </a:lnTo>
                  <a:lnTo>
                    <a:pt x="12540" y="15236"/>
                  </a:lnTo>
                  <a:lnTo>
                    <a:pt x="12191" y="15496"/>
                  </a:lnTo>
                  <a:lnTo>
                    <a:pt x="11838" y="15751"/>
                  </a:lnTo>
                  <a:lnTo>
                    <a:pt x="11482" y="16002"/>
                  </a:lnTo>
                  <a:lnTo>
                    <a:pt x="11122" y="16248"/>
                  </a:lnTo>
                  <a:lnTo>
                    <a:pt x="10758" y="16490"/>
                  </a:lnTo>
                  <a:lnTo>
                    <a:pt x="10391" y="16728"/>
                  </a:lnTo>
                  <a:lnTo>
                    <a:pt x="10020" y="16962"/>
                  </a:lnTo>
                  <a:lnTo>
                    <a:pt x="9646" y="17191"/>
                  </a:lnTo>
                  <a:lnTo>
                    <a:pt x="9269" y="17417"/>
                  </a:lnTo>
                  <a:lnTo>
                    <a:pt x="8889" y="17638"/>
                  </a:lnTo>
                  <a:lnTo>
                    <a:pt x="8505" y="17856"/>
                  </a:lnTo>
                  <a:lnTo>
                    <a:pt x="8119" y="18070"/>
                  </a:lnTo>
                  <a:lnTo>
                    <a:pt x="7729" y="18280"/>
                  </a:lnTo>
                  <a:lnTo>
                    <a:pt x="7337" y="18486"/>
                  </a:lnTo>
                  <a:lnTo>
                    <a:pt x="6942" y="18689"/>
                  </a:lnTo>
                  <a:lnTo>
                    <a:pt x="6544" y="18888"/>
                  </a:lnTo>
                  <a:lnTo>
                    <a:pt x="6143" y="19084"/>
                  </a:lnTo>
                  <a:lnTo>
                    <a:pt x="5740" y="19276"/>
                  </a:lnTo>
                  <a:lnTo>
                    <a:pt x="5334" y="19465"/>
                  </a:lnTo>
                  <a:lnTo>
                    <a:pt x="4926" y="19651"/>
                  </a:lnTo>
                  <a:lnTo>
                    <a:pt x="4516" y="19833"/>
                  </a:lnTo>
                  <a:lnTo>
                    <a:pt x="4103" y="20012"/>
                  </a:lnTo>
                  <a:lnTo>
                    <a:pt x="3688" y="20188"/>
                  </a:lnTo>
                  <a:lnTo>
                    <a:pt x="3271" y="20361"/>
                  </a:lnTo>
                  <a:lnTo>
                    <a:pt x="2852" y="20532"/>
                  </a:lnTo>
                  <a:lnTo>
                    <a:pt x="2431" y="20699"/>
                  </a:lnTo>
                  <a:lnTo>
                    <a:pt x="2008" y="20863"/>
                  </a:lnTo>
                  <a:lnTo>
                    <a:pt x="1584" y="21025"/>
                  </a:lnTo>
                  <a:lnTo>
                    <a:pt x="1157" y="21184"/>
                  </a:lnTo>
                  <a:lnTo>
                    <a:pt x="730" y="21341"/>
                  </a:lnTo>
                  <a:lnTo>
                    <a:pt x="300" y="21495"/>
                  </a:lnTo>
                  <a:lnTo>
                    <a:pt x="0" y="21600"/>
                  </a:lnTo>
                  <a:lnTo>
                    <a:pt x="14940" y="21600"/>
                  </a:lnTo>
                  <a:lnTo>
                    <a:pt x="14996" y="21289"/>
                  </a:lnTo>
                  <a:lnTo>
                    <a:pt x="15038" y="21060"/>
                  </a:lnTo>
                  <a:lnTo>
                    <a:pt x="15080" y="20830"/>
                  </a:lnTo>
                  <a:lnTo>
                    <a:pt x="15122" y="20599"/>
                  </a:lnTo>
                  <a:lnTo>
                    <a:pt x="15165" y="20368"/>
                  </a:lnTo>
                  <a:lnTo>
                    <a:pt x="15253" y="19902"/>
                  </a:lnTo>
                  <a:lnTo>
                    <a:pt x="15298" y="19668"/>
                  </a:lnTo>
                  <a:lnTo>
                    <a:pt x="15343" y="19433"/>
                  </a:lnTo>
                  <a:lnTo>
                    <a:pt x="15389" y="19198"/>
                  </a:lnTo>
                  <a:lnTo>
                    <a:pt x="15436" y="18961"/>
                  </a:lnTo>
                  <a:lnTo>
                    <a:pt x="15484" y="18724"/>
                  </a:lnTo>
                  <a:lnTo>
                    <a:pt x="15533" y="18486"/>
                  </a:lnTo>
                  <a:lnTo>
                    <a:pt x="15582" y="18247"/>
                  </a:lnTo>
                  <a:lnTo>
                    <a:pt x="15633" y="18007"/>
                  </a:lnTo>
                  <a:lnTo>
                    <a:pt x="15685" y="17767"/>
                  </a:lnTo>
                  <a:lnTo>
                    <a:pt x="15737" y="17525"/>
                  </a:lnTo>
                  <a:lnTo>
                    <a:pt x="15791" y="17283"/>
                  </a:lnTo>
                  <a:lnTo>
                    <a:pt x="15846" y="17040"/>
                  </a:lnTo>
                  <a:lnTo>
                    <a:pt x="15902" y="16796"/>
                  </a:lnTo>
                  <a:lnTo>
                    <a:pt x="15960" y="16552"/>
                  </a:lnTo>
                  <a:lnTo>
                    <a:pt x="16019" y="16306"/>
                  </a:lnTo>
                  <a:lnTo>
                    <a:pt x="16079" y="16060"/>
                  </a:lnTo>
                  <a:lnTo>
                    <a:pt x="16140" y="15812"/>
                  </a:lnTo>
                  <a:lnTo>
                    <a:pt x="16203" y="15564"/>
                  </a:lnTo>
                  <a:lnTo>
                    <a:pt x="16268" y="15315"/>
                  </a:lnTo>
                  <a:lnTo>
                    <a:pt x="16334" y="15066"/>
                  </a:lnTo>
                  <a:lnTo>
                    <a:pt x="16402" y="14815"/>
                  </a:lnTo>
                  <a:lnTo>
                    <a:pt x="16471" y="14564"/>
                  </a:lnTo>
                  <a:lnTo>
                    <a:pt x="16542" y="14311"/>
                  </a:lnTo>
                  <a:lnTo>
                    <a:pt x="16615" y="14058"/>
                  </a:lnTo>
                  <a:lnTo>
                    <a:pt x="16690" y="13804"/>
                  </a:lnTo>
                  <a:lnTo>
                    <a:pt x="16767" y="13549"/>
                  </a:lnTo>
                  <a:lnTo>
                    <a:pt x="16845" y="13293"/>
                  </a:lnTo>
                  <a:lnTo>
                    <a:pt x="16925" y="13037"/>
                  </a:lnTo>
                  <a:lnTo>
                    <a:pt x="17008" y="12779"/>
                  </a:lnTo>
                  <a:lnTo>
                    <a:pt x="17092" y="12521"/>
                  </a:lnTo>
                  <a:lnTo>
                    <a:pt x="17179" y="12262"/>
                  </a:lnTo>
                  <a:lnTo>
                    <a:pt x="17268" y="12002"/>
                  </a:lnTo>
                  <a:lnTo>
                    <a:pt x="17359" y="11740"/>
                  </a:lnTo>
                  <a:lnTo>
                    <a:pt x="17452" y="11479"/>
                  </a:lnTo>
                  <a:lnTo>
                    <a:pt x="17548" y="11216"/>
                  </a:lnTo>
                  <a:lnTo>
                    <a:pt x="17645" y="10952"/>
                  </a:lnTo>
                  <a:lnTo>
                    <a:pt x="17746" y="10687"/>
                  </a:lnTo>
                  <a:lnTo>
                    <a:pt x="17849" y="10422"/>
                  </a:lnTo>
                  <a:lnTo>
                    <a:pt x="17954" y="10156"/>
                  </a:lnTo>
                  <a:lnTo>
                    <a:pt x="18061" y="9888"/>
                  </a:lnTo>
                  <a:lnTo>
                    <a:pt x="21600" y="139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CEBEB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 defTabSz="457200">
                <a:defRPr sz="1000" b="0">
                  <a:latin typeface="Calibri"/>
                  <a:ea typeface="Calibri"/>
                  <a:cs typeface="Calibri"/>
                  <a:sym typeface="Calibri"/>
                </a:defRPr>
              </a:pPr>
              <a:endParaRPr sz="500"/>
            </a:p>
          </p:txBody>
        </p:sp>
      </p:grpSp>
      <p:sp>
        <p:nvSpPr>
          <p:cNvPr id="128" name="Łuk 14"/>
          <p:cNvSpPr/>
          <p:nvPr/>
        </p:nvSpPr>
        <p:spPr>
          <a:xfrm>
            <a:off x="7421573" y="-1"/>
            <a:ext cx="138625" cy="138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1"/>
                  <a:pt x="21600" y="21600"/>
                </a:cubicBezTo>
              </a:path>
            </a:pathLst>
          </a:custGeom>
          <a:ln w="6350">
            <a:solidFill>
              <a:srgbClr val="5B9BD5"/>
            </a:solidFill>
            <a:miter/>
          </a:ln>
        </p:spPr>
        <p:txBody>
          <a:bodyPr lIns="22859" tIns="22859" rIns="22859" bIns="22859" anchor="ctr"/>
          <a:lstStyle/>
          <a:p>
            <a:pPr defTabSz="457200">
              <a:defRPr sz="1000" b="0">
                <a:latin typeface="Calibri"/>
                <a:ea typeface="Calibri"/>
                <a:cs typeface="Calibri"/>
                <a:sym typeface="Calibri"/>
              </a:defRPr>
            </a:pPr>
            <a:endParaRPr sz="500"/>
          </a:p>
        </p:txBody>
      </p:sp>
      <p:sp>
        <p:nvSpPr>
          <p:cNvPr id="129" name="Tytuł 1"/>
          <p:cNvSpPr txBox="1"/>
          <p:nvPr/>
        </p:nvSpPr>
        <p:spPr>
          <a:xfrm>
            <a:off x="599003" y="1708815"/>
            <a:ext cx="5780838" cy="2606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859" tIns="22859" rIns="22859" bIns="22859">
            <a:spAutoFit/>
          </a:bodyPr>
          <a:lstStyle/>
          <a:p>
            <a:pPr defTabSz="457200">
              <a:lnSpc>
                <a:spcPct val="80000"/>
              </a:lnSpc>
              <a:defRPr sz="3600" b="0">
                <a:solidFill>
                  <a:srgbClr val="345528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br>
              <a:rPr dirty="0"/>
            </a:br>
            <a:r>
              <a:rPr lang="pl-PL" dirty="0"/>
              <a:t>Założenia zmiany </a:t>
            </a:r>
            <a:br>
              <a:rPr lang="pl-PL" dirty="0"/>
            </a:br>
            <a:r>
              <a:rPr lang="pl-PL" dirty="0"/>
              <a:t>ustawy o RLKS </a:t>
            </a:r>
            <a:endParaRPr lang="pl-PL" sz="2200" dirty="0">
              <a:solidFill>
                <a:srgbClr val="212121"/>
              </a:solidFill>
              <a:latin typeface="Calibri" panose="020F0502020204030204" pitchFamily="34" charset="0"/>
            </a:endParaRPr>
          </a:p>
          <a:p>
            <a:pPr defTabSz="457200">
              <a:lnSpc>
                <a:spcPct val="80000"/>
              </a:lnSpc>
              <a:defRPr sz="3600" b="0">
                <a:solidFill>
                  <a:srgbClr val="345528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endParaRPr lang="pl-PL" sz="1400" dirty="0">
              <a:solidFill>
                <a:srgbClr val="212121"/>
              </a:solidFill>
              <a:latin typeface="Calibri" panose="020F0502020204030204" pitchFamily="34" charset="0"/>
            </a:endParaRPr>
          </a:p>
          <a:p>
            <a:pPr defTabSz="457200">
              <a:lnSpc>
                <a:spcPct val="80000"/>
              </a:lnSpc>
              <a:defRPr sz="3600" b="0">
                <a:solidFill>
                  <a:srgbClr val="345528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pl-PL" sz="1400" dirty="0">
                <a:solidFill>
                  <a:srgbClr val="212121"/>
                </a:solidFill>
                <a:latin typeface="Calibri" panose="020F0502020204030204" pitchFamily="34" charset="0"/>
              </a:rPr>
              <a:t>Grupa tematyczna LEADER</a:t>
            </a:r>
            <a:br>
              <a:rPr dirty="0">
                <a:latin typeface="Lato Regular"/>
                <a:ea typeface="Lato Regular"/>
                <a:cs typeface="Lato Regular"/>
                <a:sym typeface="Lato Regular"/>
              </a:rPr>
            </a:br>
            <a:br>
              <a:rPr dirty="0"/>
            </a:br>
            <a:endParaRPr dirty="0"/>
          </a:p>
        </p:txBody>
      </p:sp>
      <p:sp>
        <p:nvSpPr>
          <p:cNvPr id="130" name="Podtytuł 2"/>
          <p:cNvSpPr txBox="1"/>
          <p:nvPr/>
        </p:nvSpPr>
        <p:spPr>
          <a:xfrm>
            <a:off x="576001" y="5223624"/>
            <a:ext cx="4091757" cy="98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859" tIns="22859" rIns="22859" bIns="22859">
            <a:spAutoFit/>
          </a:bodyPr>
          <a:lstStyle/>
          <a:p>
            <a:pPr defTabSz="457200">
              <a:spcBef>
                <a:spcPts val="600"/>
              </a:spcBef>
              <a:spcAft>
                <a:spcPts val="600"/>
              </a:spcAft>
              <a:defRPr sz="2300" b="0">
                <a:solidFill>
                  <a:srgbClr val="345528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pl-PL" sz="1400" dirty="0"/>
              <a:t>Beata Rodak</a:t>
            </a:r>
            <a:endParaRPr sz="1400" dirty="0"/>
          </a:p>
          <a:p>
            <a:pPr defTabSz="457200">
              <a:defRPr sz="2300" b="0">
                <a:solidFill>
                  <a:srgbClr val="345528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lang="pl-PL" sz="1400" dirty="0"/>
              <a:t>Wydział Aktywizacji Obszarów Wiejskich</a:t>
            </a:r>
          </a:p>
          <a:p>
            <a:pPr defTabSz="457200">
              <a:defRPr sz="2300" b="0">
                <a:solidFill>
                  <a:srgbClr val="345528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lang="pl-PL" sz="1400" dirty="0"/>
              <a:t>Departament Wspólnej Polityki Rolnej</a:t>
            </a:r>
          </a:p>
          <a:p>
            <a:pPr defTabSz="457200">
              <a:defRPr sz="2300" b="0">
                <a:solidFill>
                  <a:srgbClr val="345528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lang="pl-PL" sz="1400" dirty="0"/>
              <a:t>Ministerstwo Rolnictwa i Rozwoju Wsi</a:t>
            </a:r>
          </a:p>
        </p:txBody>
      </p:sp>
      <p:sp>
        <p:nvSpPr>
          <p:cNvPr id="131" name="pole tekstowe 7"/>
          <p:cNvSpPr txBox="1"/>
          <p:nvPr/>
        </p:nvSpPr>
        <p:spPr>
          <a:xfrm>
            <a:off x="4667758" y="6446692"/>
            <a:ext cx="1917382" cy="261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59" tIns="22859" rIns="22859" bIns="22859">
            <a:spAutoFit/>
          </a:bodyPr>
          <a:lstStyle/>
          <a:p>
            <a:pPr defTabSz="457200">
              <a:defRPr sz="1600" b="0" spc="336">
                <a:solidFill>
                  <a:srgbClr val="767171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pl-PL" sz="1400" b="1" dirty="0">
                <a:latin typeface="+mj-lt"/>
                <a:ea typeface="Lato Medium" panose="020F0502020204030203" pitchFamily="34" charset="0"/>
                <a:cs typeface="Lato Medium" panose="020F0502020204030203" pitchFamily="34" charset="0"/>
              </a:rPr>
              <a:t>11 marca 2021 r.</a:t>
            </a:r>
            <a:endParaRPr sz="1400" b="1" dirty="0">
              <a:latin typeface="+mj-lt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pic>
        <p:nvPicPr>
          <p:cNvPr id="132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394" y="464741"/>
            <a:ext cx="2928514" cy="11265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38" y="3511924"/>
            <a:ext cx="848939" cy="444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38" y="5474696"/>
            <a:ext cx="848939" cy="4446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74946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50247" y="-9030139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7073729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REGULAMIN I OCENA WNIOSKU O WYBÓR LSR </a:t>
            </a:r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Prostokąt 3"/>
          <p:cNvSpPr/>
          <p:nvPr/>
        </p:nvSpPr>
        <p:spPr>
          <a:xfrm>
            <a:off x="657069" y="1572768"/>
            <a:ext cx="1117737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Zakres informacji do zawarcia w regulaminie zasadniczo nie ulega zmianie, poza tym, </a:t>
            </a:r>
            <a:b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</a:b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że </a:t>
            </a:r>
            <a:r>
              <a:rPr lang="pl-PL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rezygnuje się z określenia minimalnej liczy punktów, której uzyskanie jest niezbędne do wyboru </a:t>
            </a:r>
            <a:br>
              <a:rPr lang="pl-PL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</a:br>
            <a:r>
              <a:rPr lang="pl-PL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LSR oraz nakładania minimum warunkującego wybór w ramach poszczególnych kryteriów.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Doprecyzowano sposób uzupełnień w celu zaznaczenia, iż wezwania zarządu województwa </a:t>
            </a:r>
            <a:b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</a:b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nie dotyczą jedynie usunięcia braków we wniosku o wybór LSR. Nie może to jednak prowadzić </a:t>
            </a:r>
            <a:b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</a:b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to </a:t>
            </a:r>
            <a:r>
              <a:rPr lang="pl-PL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DO ISTOTNEJ MODYFIKACJI WNIOSKU w zakresie dotyczącym oceny, która na późniejszym etapie </a:t>
            </a:r>
            <a:br>
              <a:rPr lang="pl-PL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</a:br>
            <a:r>
              <a:rPr lang="pl-PL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będzie prowadzona przy użyciu kryteriów wyboru.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Wydłużono termin na usunięcie braków lub nieprawidłowości lub oczywistych omyłek </a:t>
            </a:r>
            <a:r>
              <a:rPr lang="pl-PL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z 7 do 14 dni.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Uchylono przepisy dotyczące </a:t>
            </a:r>
            <a:r>
              <a:rPr lang="pl-PL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warunkowego wyboru LSR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.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pl-PL" sz="16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997" y="4259400"/>
            <a:ext cx="4232007" cy="25986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240292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41455" y="-8933424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2264721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pl-PL" dirty="0"/>
              <a:t>WYBÓR LSR (1)</a:t>
            </a:r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Prostokąt 8"/>
          <p:cNvSpPr/>
          <p:nvPr/>
        </p:nvSpPr>
        <p:spPr>
          <a:xfrm>
            <a:off x="679088" y="1575079"/>
            <a:ext cx="9301716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Wyboru LSR dokonuje się spośród LSR, które oprócz warunków określonych w </a:t>
            </a:r>
            <a:r>
              <a:rPr lang="pl-PL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regulaminie konkursu 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spełniają następujące </a:t>
            </a:r>
            <a:r>
              <a:rPr lang="pl-PL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warunki 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:</a:t>
            </a:r>
          </a:p>
          <a:p>
            <a:pPr marL="628650" lvl="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pl-PL" sz="1600" u="sng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LSR zawierać będzie elementy określone </a:t>
            </a:r>
            <a:r>
              <a:rPr lang="pl-PL" sz="1600" b="1" u="sng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w art. 26 ust. 1 rozporządzenia CPR</a:t>
            </a:r>
            <a:r>
              <a:rPr lang="pl-PL" sz="1600" u="sng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.</a:t>
            </a:r>
          </a:p>
          <a:p>
            <a:pPr marL="266700" lvl="0" indent="-266700">
              <a:spcBef>
                <a:spcPts val="600"/>
              </a:spcBef>
              <a:spcAft>
                <a:spcPts val="600"/>
              </a:spcAft>
            </a:pPr>
            <a:r>
              <a:rPr lang="pl-PL" sz="14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Art. 26 ust. 1 rozporządzenia CPR: </a:t>
            </a:r>
            <a:endParaRPr lang="pl-PL" sz="1400" dirty="0">
              <a:latin typeface="+mj-lt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pl-PL" sz="1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Właściwe instytucje zarządzające zapewniają, aby każda strategia, o której mowa w art. 25 ust. 2 lit. c), zawierała następujące elementy: </a:t>
            </a:r>
          </a:p>
          <a:p>
            <a:pPr marL="266700" lvl="0" indent="-266700">
              <a:spcAft>
                <a:spcPts val="600"/>
              </a:spcAft>
            </a:pPr>
            <a:r>
              <a:rPr lang="pl-PL" sz="1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a) 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	</a:t>
            </a:r>
            <a:r>
              <a:rPr lang="pl-PL" sz="1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obszar geograficzny i populację, których dotyczy dana strategia; </a:t>
            </a:r>
          </a:p>
          <a:p>
            <a:pPr marL="266700" lvl="0" indent="-266700">
              <a:spcAft>
                <a:spcPts val="600"/>
              </a:spcAft>
            </a:pPr>
            <a:r>
              <a:rPr lang="pl-PL" sz="1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b) 	opis procesu zaangażowania społeczności w opracowywanie strategii; </a:t>
            </a:r>
          </a:p>
          <a:p>
            <a:pPr marL="266700" lvl="0" indent="-266700">
              <a:spcAft>
                <a:spcPts val="600"/>
              </a:spcAft>
            </a:pPr>
            <a:r>
              <a:rPr lang="pl-PL" sz="1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c) 	analizę potrzeb rozwojowych i potencjału danego obszaru; </a:t>
            </a:r>
          </a:p>
          <a:p>
            <a:pPr marL="266700" lvl="0" indent="-266700">
              <a:spcAft>
                <a:spcPts val="600"/>
              </a:spcAft>
            </a:pPr>
            <a:r>
              <a:rPr lang="pl-PL" sz="1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d) 	cele strategii, w tym wymierne cele końcowe dotyczące rezultatów oraz odnośne planowane działania dla każdego funduszu, którego to dotyczy; </a:t>
            </a:r>
          </a:p>
          <a:p>
            <a:pPr marL="266700" lvl="0" indent="-266700">
              <a:spcAft>
                <a:spcPts val="600"/>
              </a:spcAft>
            </a:pPr>
            <a:r>
              <a:rPr lang="pl-PL" sz="1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d') 	można również określić rodzaj środków i działań, które mają być finansowane z każdego funduszu, którego to dotyczy;</a:t>
            </a:r>
          </a:p>
          <a:p>
            <a:pPr marL="266700" lvl="0" indent="-266700">
              <a:spcAft>
                <a:spcPts val="600"/>
              </a:spcAft>
            </a:pPr>
            <a:r>
              <a:rPr lang="pl-PL" sz="1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e) 	ustalenia w zakresie zarządzania, monitorowania i oceny, pokazujące potencjał lokalnej grupy działania w zakresie realizacji takiej strategii;</a:t>
            </a:r>
          </a:p>
          <a:p>
            <a:pPr marL="266700" lvl="0" indent="-266700">
              <a:spcAft>
                <a:spcPts val="600"/>
              </a:spcAft>
            </a:pPr>
            <a:r>
              <a:rPr lang="pl-PL" sz="1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f) 	plan finansowy, w tym planowaną alokację z każdego odnośnego funduszu, w tym w stosownych przypadkach, z EFRROW, oraz z każdego odnośnego programu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.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944" y="4399279"/>
            <a:ext cx="2822143" cy="2116607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269842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41455" y="-8933424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2264721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pl-PL" dirty="0"/>
              <a:t>WYBÓR LSR (2)</a:t>
            </a:r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Prostokąt 8"/>
          <p:cNvSpPr/>
          <p:nvPr/>
        </p:nvSpPr>
        <p:spPr>
          <a:xfrm>
            <a:off x="657069" y="1579331"/>
            <a:ext cx="93017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arenR" startAt="2"/>
            </a:pPr>
            <a:r>
              <a:rPr lang="pl-PL" sz="1600" u="sng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obszar objęty LSR jest spójny przestrzennie i zamieszkany nie więcej niż przez </a:t>
            </a:r>
            <a:r>
              <a:rPr lang="pl-PL" sz="1600" b="1" u="sng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150 tys. mieszkańców, </a:t>
            </a:r>
            <a:br>
              <a:rPr lang="pl-PL" sz="1600" b="1" u="sng" dirty="0">
                <a:solidFill>
                  <a:schemeClr val="bg2">
                    <a:lumMod val="50000"/>
                  </a:schemeClr>
                </a:solidFill>
                <a:latin typeface="+mj-lt"/>
              </a:rPr>
            </a:br>
            <a:r>
              <a:rPr lang="pl-PL" sz="1600" u="sng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przy czym w przypadku finasowania z</a:t>
            </a:r>
            <a:r>
              <a:rPr lang="pl-PL" sz="1600" b="1" u="sng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: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pl-PL" sz="14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EFRROW </a:t>
            </a:r>
            <a:r>
              <a:rPr lang="pl-PL" sz="1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nie mniej niż przez </a:t>
            </a:r>
            <a:r>
              <a:rPr lang="pl-PL" sz="14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30 tys. mieszkańców</a:t>
            </a:r>
            <a:r>
              <a:rPr lang="pl-PL" sz="1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, z wyłączeniem miast zamieszkanych przez więcej niż </a:t>
            </a:r>
            <a:r>
              <a:rPr lang="pl-PL" sz="14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20 tys. mieszkańców</a:t>
            </a:r>
            <a:r>
              <a:rPr lang="pl-PL" sz="1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;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pl-PL" sz="14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EFS lub EFRR </a:t>
            </a:r>
            <a:r>
              <a:rPr lang="pl-PL" sz="1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nie mniej niż przez </a:t>
            </a:r>
            <a:r>
              <a:rPr lang="pl-PL" sz="14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20 tys. mieszkańców.</a:t>
            </a:r>
          </a:p>
          <a:p>
            <a:pPr marL="628650" lvl="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arenR" startAt="2"/>
            </a:pPr>
            <a:r>
              <a:rPr lang="pl-PL" sz="1600" u="sng" dirty="0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LSR będzie realizowana przez LGD spełniającą wymagania określone w rozporządzeniu CPR oraz w art. 4, posiadającą opracowany plan komunikacji z lokalną społecznością, a </a:t>
            </a:r>
            <a:r>
              <a:rPr lang="pl-PL" sz="1600" b="1" u="sng" dirty="0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OBSZAR GMIN objętych LSR</a:t>
            </a:r>
            <a:r>
              <a:rPr lang="pl-PL" sz="1600" u="sng" dirty="0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 nie jest objęty obszarem LSR innych LGD, których LSR została wybrana </a:t>
            </a:r>
            <a:r>
              <a:rPr lang="pl-PL" sz="1600" b="1" u="sng" dirty="0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po 1 stycznia 2021 r</a:t>
            </a:r>
            <a:r>
              <a:rPr lang="pl-PL" sz="1600" u="sng" dirty="0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.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 startAt="2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Liczbę mieszkańców ustala się według stanu na dzień </a:t>
            </a:r>
            <a:r>
              <a:rPr lang="pl-PL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31 grudnia 2020 r. 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Warunek, ten uznaje </a:t>
            </a:r>
            <a:b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</a:b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się za spełniony, jeżeli </a:t>
            </a:r>
            <a:r>
              <a:rPr lang="pl-PL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wnioskodawca jest stroną 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umowy</a:t>
            </a:r>
            <a:r>
              <a:rPr lang="pl-PL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r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amowej, zawartej przed dniem 1 stycznia 2021 r., ale nie wcześniej niż dnia 1 stycznia 2016 r., a </a:t>
            </a:r>
            <a:r>
              <a:rPr lang="pl-PL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obszar objęty planowaną LSR jest tożsamy 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z obszarem objętym LSR stanowiącej załącznik do umowy ramowej.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 startAt="2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Z LSR wyodrębniono </a:t>
            </a:r>
            <a:r>
              <a:rPr lang="pl-PL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Plan komunikacji z lokalną społecznością, 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bowiem</a:t>
            </a:r>
            <a:r>
              <a:rPr lang="pl-PL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będzie on stanowił </a:t>
            </a:r>
            <a:r>
              <a:rPr lang="pl-PL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załącznik do umowy ramowej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.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 startAt="2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W przypadku gdy obszar gminy jest objęty LSR, której realizacja ma być </a:t>
            </a:r>
            <a:r>
              <a:rPr lang="pl-PL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współfinansowana ze środków EFSI innych niż Europejski Fundusz Morski i Rybacki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, obszar tej gminy może być objęty </a:t>
            </a:r>
            <a:r>
              <a:rPr lang="pl-PL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również inną LSR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, </a:t>
            </a:r>
            <a:b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</a:b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która będzie realizowana przez inną LGD, o ile realizacja tej LSR ma być współfinansowana </a:t>
            </a:r>
            <a:r>
              <a:rPr lang="pl-PL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wyłącznie ze środków pochodzących z Europejskiego Funduszu Morskiego i Rybackiego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.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944" y="4399279"/>
            <a:ext cx="2822143" cy="2116607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17539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41455" y="-8933424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2335253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pl-PL" dirty="0"/>
              <a:t>WYBÓR LSR (3) </a:t>
            </a:r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Prostokąt 3"/>
          <p:cNvSpPr/>
          <p:nvPr/>
        </p:nvSpPr>
        <p:spPr>
          <a:xfrm>
            <a:off x="679088" y="1575079"/>
            <a:ext cx="869724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l-PL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Wyboru LSR dokonuje się:</a:t>
            </a:r>
          </a:p>
          <a:p>
            <a:pPr marL="720725" lvl="0" indent="-360363" algn="just"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po spełnieniu warunków, o których mowa w powyższych </a:t>
            </a:r>
            <a:r>
              <a:rPr lang="pl-PL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pkt 1-4, art. 4 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ustawy (forma prawna LGD i wymogi z nią związane) oraz w </a:t>
            </a:r>
            <a:r>
              <a:rPr lang="pl-PL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art. 25 ust. </a:t>
            </a:r>
            <a:r>
              <a:rPr lang="pl-PL" sz="1600" b="1">
                <a:solidFill>
                  <a:schemeClr val="bg2">
                    <a:lumMod val="50000"/>
                  </a:schemeClr>
                </a:solidFill>
                <a:latin typeface="+mj-lt"/>
              </a:rPr>
              <a:t>2 </a:t>
            </a:r>
            <a:r>
              <a:rPr lang="pl-PL" sz="1600">
                <a:solidFill>
                  <a:schemeClr val="bg2">
                    <a:lumMod val="50000"/>
                  </a:schemeClr>
                </a:solidFill>
                <a:latin typeface="+mj-lt"/>
              </a:rPr>
              <a:t>rozporządzenia </a:t>
            </a:r>
            <a:b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</a:b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CPR (vide kolejny slajd) - są to warunki </a:t>
            </a:r>
            <a:r>
              <a:rPr lang="pl-PL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obligatoryjne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do wyboru LSR, zwane dalej </a:t>
            </a:r>
            <a:r>
              <a:rPr lang="pl-PL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“WARUNKAMI DOSTĘPU”.</a:t>
            </a:r>
          </a:p>
          <a:p>
            <a:pPr marL="712788" lvl="0" algn="just"/>
            <a:r>
              <a:rPr lang="pl-PL" sz="1400" b="1" dirty="0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Art. 25 ust. 2 rozporządzenia CPR</a:t>
            </a:r>
          </a:p>
          <a:p>
            <a:pPr marL="712788" lvl="0" algn="just"/>
            <a:r>
              <a:rPr lang="pl-PL" sz="1400" dirty="0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Państwo członkowskie dopilnowuje, aby rozwój lokalny kierowany przez społeczność: </a:t>
            </a:r>
          </a:p>
          <a:p>
            <a:pPr marL="1162050" lvl="0" indent="-360363" algn="just">
              <a:buFont typeface="+mj-lt"/>
              <a:buAutoNum type="alphaLcParenR"/>
            </a:pPr>
            <a:r>
              <a:rPr lang="pl-PL" sz="1400" dirty="0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koncentrował się na obszarach </a:t>
            </a:r>
            <a:r>
              <a:rPr lang="pl-PL" sz="1400" dirty="0" err="1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subregionalnych</a:t>
            </a:r>
            <a:r>
              <a:rPr lang="pl-PL" sz="1400" dirty="0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; </a:t>
            </a:r>
          </a:p>
          <a:p>
            <a:pPr marL="1162050" lvl="0" indent="-360363" algn="just">
              <a:buFont typeface="+mj-lt"/>
              <a:buAutoNum type="alphaLcParenR"/>
            </a:pPr>
            <a:r>
              <a:rPr lang="pl-PL" sz="1400" dirty="0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był kierowany przez lokalne grupy działania, w których skład wchodzą przedstawiciele publicznych </a:t>
            </a:r>
            <a:br>
              <a:rPr lang="pl-PL" sz="1400" dirty="0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</a:br>
            <a:r>
              <a:rPr lang="pl-PL" sz="1400" dirty="0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i prywatnych lokalnych interesów społeczno-gospodarczych i w których to grupach żadna pojedyncza grupa interesu nie kontroluje procesu podejmowania decyzji; </a:t>
            </a:r>
          </a:p>
          <a:p>
            <a:pPr marL="1162050" lvl="0" indent="-360363" algn="just">
              <a:buFont typeface="+mj-lt"/>
              <a:buAutoNum type="alphaLcParenR"/>
            </a:pPr>
            <a:r>
              <a:rPr lang="pl-PL" sz="1400" dirty="0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odbywał się na podstawie zintegrowanych strategii zgodnie z art. 26; </a:t>
            </a:r>
          </a:p>
          <a:p>
            <a:pPr marL="1162050" lvl="0" indent="-360363" algn="just">
              <a:buFont typeface="+mj-lt"/>
              <a:buAutoNum type="alphaLcParenR"/>
            </a:pPr>
            <a:r>
              <a:rPr lang="pl-PL" sz="1400" dirty="0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wspierał tworzenie sieci kontaktów, dostępność, innowacyjne elementy w kontekście lokalnym  </a:t>
            </a:r>
            <a:br>
              <a:rPr lang="pl-PL" sz="1400" dirty="0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</a:br>
            <a:r>
              <a:rPr lang="pl-PL" sz="1400" dirty="0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oraz w stosownych przypadkach współpracę z innymi podmiotami terytorialnymi. </a:t>
            </a:r>
          </a:p>
          <a:p>
            <a:pPr marL="720725" lvl="0" indent="-360363" algn="just">
              <a:spcBef>
                <a:spcPts val="600"/>
              </a:spcBef>
              <a:spcAft>
                <a:spcPts val="600"/>
              </a:spcAft>
              <a:buFont typeface="+mj-lt"/>
              <a:buAutoNum type="arabicParenR" startAt="2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przy zastosowaniu kryteriów wyboru LSR jednakowych dla wszystkich programów określonych </a:t>
            </a:r>
            <a:b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</a:b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w regulaminie konkursu, zwanych dalej </a:t>
            </a:r>
            <a:r>
              <a:rPr lang="pl-PL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„KRYTERIAMI WYBORU LSR”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; (obszary nie będą wskazane w ustawie – art. 5 ust. 3 pkt 1 jest uchylany)</a:t>
            </a:r>
          </a:p>
          <a:p>
            <a:pPr marL="720725" lvl="0" indent="-360363" algn="just">
              <a:spcBef>
                <a:spcPts val="600"/>
              </a:spcBef>
              <a:spcAft>
                <a:spcPts val="600"/>
              </a:spcAft>
              <a:buAutoNum type="arabicParenR" startAt="2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do wysokości dostępnych środków 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przeznaczonych na realizację LSR.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944" y="4399279"/>
            <a:ext cx="2822143" cy="2116607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752407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41455" y="-8933424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2335253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pl-PL" dirty="0"/>
              <a:t>WYBÓR LSR (4) </a:t>
            </a:r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944" y="4399279"/>
            <a:ext cx="2822143" cy="211660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0" name="Prostokąt 9"/>
          <p:cNvSpPr/>
          <p:nvPr/>
        </p:nvSpPr>
        <p:spPr>
          <a:xfrm>
            <a:off x="657069" y="1575079"/>
            <a:ext cx="9188577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Jeżeli są spełnione </a:t>
            </a:r>
            <a:r>
              <a:rPr lang="pl-PL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warunki dostępu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, których weryfikacji dokonali przedstawiciele zarządu</a:t>
            </a:r>
            <a:b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</a:b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województwa</a:t>
            </a:r>
            <a:r>
              <a:rPr lang="pl-PL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, LSR podlega ocenie pod względem spełnienia kryteriów wyboru LSR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, dokonywanej </a:t>
            </a:r>
            <a:b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</a:b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przez ekspertów.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Wybrana </a:t>
            </a:r>
            <a:r>
              <a:rPr lang="pl-PL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zostanie tylko jedna LSR z danego obszaru. 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W sytuacji nakładania się obszarów, tzw. </a:t>
            </a:r>
            <a:r>
              <a:rPr lang="pl-PL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mix LSR 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decyduje:</a:t>
            </a:r>
          </a:p>
          <a:p>
            <a:pPr marL="800100" lvl="1" indent="-342900" algn="just">
              <a:spcBef>
                <a:spcPts val="600"/>
              </a:spcBef>
              <a:buFont typeface="+mj-lt"/>
              <a:buAutoNum type="arabicParenR"/>
            </a:pPr>
            <a:r>
              <a:rPr lang="pl-PL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liczba punktów;</a:t>
            </a:r>
          </a:p>
          <a:p>
            <a:pPr marL="800100" lvl="1" indent="-342900" algn="just">
              <a:spcBef>
                <a:spcPts val="600"/>
              </a:spcBef>
              <a:buFont typeface="+mj-lt"/>
              <a:buAutoNum type="arabicParenR"/>
            </a:pPr>
            <a:r>
              <a:rPr lang="pl-PL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wielkość obszaru (liczba mieszkańców).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Konieczna będzie </a:t>
            </a:r>
            <a:r>
              <a:rPr lang="pl-PL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weryfikacja krzyżowa 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nie tylko w regionie, ale przede wszystkim pomiędzy SW </a:t>
            </a:r>
            <a:b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</a:b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i przekazywanie informacji jak jakiś SW widzi, że ma „nie swoją” gminę w którymś LSR.</a:t>
            </a:r>
          </a:p>
          <a:p>
            <a:pPr marL="342900" lvl="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pl-PL" sz="1600" dirty="0">
                <a:solidFill>
                  <a:srgbClr val="E7E6E6">
                    <a:lumMod val="50000"/>
                  </a:srgbClr>
                </a:solidFill>
                <a:latin typeface="+mj-lt"/>
              </a:rPr>
              <a:t>Gminy nieobjęte wybranymi </a:t>
            </a:r>
            <a:r>
              <a:rPr lang="pl-PL" sz="1600" dirty="0" err="1">
                <a:solidFill>
                  <a:srgbClr val="E7E6E6">
                    <a:lumMod val="50000"/>
                  </a:srgbClr>
                </a:solidFill>
                <a:latin typeface="+mj-lt"/>
              </a:rPr>
              <a:t>LSRami</a:t>
            </a:r>
            <a:r>
              <a:rPr lang="pl-PL" sz="1600" dirty="0">
                <a:solidFill>
                  <a:srgbClr val="E7E6E6">
                    <a:lumMod val="50000"/>
                  </a:srgbClr>
                </a:solidFill>
                <a:latin typeface="+mj-lt"/>
              </a:rPr>
              <a:t>:</a:t>
            </a:r>
          </a:p>
          <a:p>
            <a:pPr marL="800100" lvl="1" indent="-342900" algn="just">
              <a:spcBef>
                <a:spcPts val="600"/>
              </a:spcBef>
              <a:buFont typeface="+mj-lt"/>
              <a:buAutoNum type="alphaLcParenR"/>
            </a:pPr>
            <a:r>
              <a:rPr lang="pl-PL" sz="1600" b="1" dirty="0">
                <a:solidFill>
                  <a:srgbClr val="E7E6E6">
                    <a:lumMod val="50000"/>
                  </a:srgbClr>
                </a:solidFill>
                <a:latin typeface="+mj-lt"/>
              </a:rPr>
              <a:t>pozostają bez LSR </a:t>
            </a:r>
            <a:r>
              <a:rPr lang="pl-PL" sz="1600" dirty="0">
                <a:solidFill>
                  <a:srgbClr val="E7E6E6">
                    <a:lumMod val="50000"/>
                  </a:srgbClr>
                </a:solidFill>
                <a:latin typeface="+mj-lt"/>
              </a:rPr>
              <a:t>i generuje to "białe plamy”; </a:t>
            </a:r>
          </a:p>
          <a:p>
            <a:pPr marL="800100" lvl="1" indent="-342900" algn="just">
              <a:spcBef>
                <a:spcPts val="600"/>
              </a:spcBef>
              <a:buFont typeface="+mj-lt"/>
              <a:buAutoNum type="alphaLcParenR"/>
            </a:pPr>
            <a:r>
              <a:rPr lang="pl-PL" sz="1600" b="1" dirty="0">
                <a:solidFill>
                  <a:srgbClr val="E7E6E6">
                    <a:lumMod val="50000"/>
                  </a:srgbClr>
                </a:solidFill>
                <a:latin typeface="+mj-lt"/>
              </a:rPr>
              <a:t>o ile będą dostępne środki </a:t>
            </a:r>
            <a:r>
              <a:rPr lang="pl-PL" sz="1600" dirty="0">
                <a:solidFill>
                  <a:srgbClr val="E7E6E6">
                    <a:lumMod val="50000"/>
                  </a:srgbClr>
                </a:solidFill>
                <a:latin typeface="+mj-lt"/>
              </a:rPr>
              <a:t>mogą:</a:t>
            </a:r>
          </a:p>
          <a:p>
            <a:pPr marL="1257300" lvl="2" indent="-3429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rgbClr val="E7E6E6">
                    <a:lumMod val="50000"/>
                  </a:srgbClr>
                </a:solidFill>
                <a:latin typeface="+mj-lt"/>
              </a:rPr>
              <a:t>przyłączyć się</a:t>
            </a:r>
            <a:r>
              <a:rPr lang="pl-PL" sz="1600" dirty="0">
                <a:solidFill>
                  <a:srgbClr val="E7E6E6">
                    <a:lumMod val="50000"/>
                  </a:srgbClr>
                </a:solidFill>
                <a:latin typeface="+mj-lt"/>
              </a:rPr>
              <a:t> do jednej z już wybranych LSR (ościennych) w trybie aneksowania umowy ramowej,</a:t>
            </a:r>
          </a:p>
          <a:p>
            <a:pPr marL="1257300" lvl="2" indent="-3429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rgbClr val="E7E6E6">
                    <a:lumMod val="50000"/>
                  </a:srgbClr>
                </a:solidFill>
                <a:latin typeface="+mj-lt"/>
              </a:rPr>
              <a:t>wziąć udział </a:t>
            </a:r>
            <a:r>
              <a:rPr lang="pl-PL" sz="1600" dirty="0">
                <a:solidFill>
                  <a:srgbClr val="E7E6E6">
                    <a:lumMod val="50000"/>
                  </a:srgbClr>
                </a:solidFill>
                <a:latin typeface="+mj-lt"/>
              </a:rPr>
              <a:t>w drugiej rundzie konkursu na wybór LSR.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endParaRPr lang="pl-PL" sz="1600" i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7448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41455" y="-8933424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2264721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pl-PL" dirty="0"/>
              <a:t>WYBÓR LSR (5)</a:t>
            </a:r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Prostokąt 3"/>
          <p:cNvSpPr/>
          <p:nvPr/>
        </p:nvSpPr>
        <p:spPr>
          <a:xfrm>
            <a:off x="657069" y="1929287"/>
            <a:ext cx="918857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600" dirty="0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Wybór LSR jest dokonywany w drodze </a:t>
            </a:r>
            <a:r>
              <a:rPr lang="pl-PL" sz="1600" b="1" dirty="0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uchwały komisji</a:t>
            </a:r>
            <a:r>
              <a:rPr lang="pl-PL" sz="1600" dirty="0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. 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Jeżeli realizacja LSR ma być współfinansowana ze środków więcej niż jednego spośród EFSI, w uchwale </a:t>
            </a:r>
            <a:b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</a:b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o wyborze LSR wyznacza się spośród EFSI </a:t>
            </a:r>
            <a:r>
              <a:rPr lang="pl-PL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jeden fundusz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, o którym mowa w art. 25 ust. 3 rozporządzenia CPR, biorąc pod uwagę wysokość wkładu poszczególnych EFSI w realizację LSR oraz dostępność środków </a:t>
            </a:r>
            <a:b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</a:b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w ramach poszczególnych programów.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Wyboru LSR dokonuje się </a:t>
            </a:r>
            <a:r>
              <a:rPr lang="pl-PL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w terminie 4 miesięcy 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od dnia upływu terminu składania wniosków o wybór LSR.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Na każdym etapie wyboru LSR, LGD przysługuje </a:t>
            </a:r>
            <a:r>
              <a:rPr lang="pl-PL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prawo wniesienia do sądu administracyjnego skargi </a:t>
            </a:r>
            <a:br>
              <a:rPr lang="pl-PL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</a:b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na zasadach i w trybie określonych dla aktów lub czynności, o których mowa w art. 3 § 2 pkt 4 ustawy </a:t>
            </a:r>
            <a:b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</a:b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z dnia 30 sierpnia 2002 r. - Prawo o postępowaniu przed sądami administracyjnymi.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Do czasu zakończenia ewentualnej procedury odwoławczej LSR nakładających się obszarami, następuje wstrzymanie zawarcia umów ramowych z tymi LGD (pozostałe umowy ramowe są zawierane).</a:t>
            </a:r>
            <a:endParaRPr lang="pl-PL" sz="1600" i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944" y="4399279"/>
            <a:ext cx="2822143" cy="2116607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528418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41455" y="-8933424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2952409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UMOWA RAMOWA</a:t>
            </a:r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Prostokąt 3"/>
          <p:cNvSpPr/>
          <p:nvPr/>
        </p:nvSpPr>
        <p:spPr>
          <a:xfrm>
            <a:off x="657069" y="1517322"/>
            <a:ext cx="8746201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Niezwłocznie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po dokonaniu wyboru LSR zarząd województwa </a:t>
            </a:r>
            <a:r>
              <a:rPr lang="pl-PL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zatwierdza LSR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, </a:t>
            </a:r>
            <a:r>
              <a:rPr lang="pl-PL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zawierając </a:t>
            </a:r>
            <a:br>
              <a:rPr lang="pl-PL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</a:br>
            <a:r>
              <a:rPr lang="pl-PL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z LGD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, która będzie realizowała tę LSR, </a:t>
            </a:r>
            <a:r>
              <a:rPr lang="pl-PL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umowę ramową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, która zawiera co najmniej określenie:</a:t>
            </a:r>
          </a:p>
          <a:p>
            <a:pPr marL="809625" lvl="0" indent="-342900" algn="just">
              <a:buFont typeface="+mj-lt"/>
              <a:buAutoNum type="arabicParenR"/>
            </a:pPr>
            <a:r>
              <a:rPr lang="pl-PL" sz="1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terminu i miejsca realizacji LSR;</a:t>
            </a:r>
          </a:p>
          <a:p>
            <a:pPr marL="1073150" lvl="0" indent="-342900" algn="just">
              <a:buFont typeface="+mj-lt"/>
              <a:buAutoNum type="alphaLcParenR"/>
            </a:pPr>
            <a:r>
              <a:rPr lang="pl-PL" sz="1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zasad realizacji LSR, w tym dokonywania wyboru:</a:t>
            </a:r>
          </a:p>
          <a:p>
            <a:pPr marL="1073150" lvl="0" indent="-342900" algn="just">
              <a:buFont typeface="+mj-lt"/>
              <a:buAutoNum type="alphaLcParenR"/>
            </a:pPr>
            <a:r>
              <a:rPr lang="pl-PL" sz="1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operacji realizowanych przez podmioty inne niż LGD,</a:t>
            </a:r>
          </a:p>
          <a:p>
            <a:pPr marL="1073150" lvl="0" indent="-342900" algn="just">
              <a:buFont typeface="+mj-lt"/>
              <a:buAutoNum type="alphaLcParenR"/>
            </a:pPr>
            <a:r>
              <a:rPr lang="pl-PL" sz="1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operacji własnych LGD,</a:t>
            </a:r>
          </a:p>
          <a:p>
            <a:pPr marL="809625" lvl="0" indent="-342900" algn="just">
              <a:buFont typeface="+mj-lt"/>
              <a:buAutoNum type="arabicParenR" startAt="2"/>
            </a:pPr>
            <a:r>
              <a:rPr lang="pl-PL" sz="14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grantobiorców</a:t>
            </a:r>
            <a:r>
              <a:rPr lang="pl-PL" sz="1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w ramach projektów grantowych;</a:t>
            </a:r>
          </a:p>
          <a:p>
            <a:pPr marL="809625" lvl="0" indent="-342900" algn="just">
              <a:buFont typeface="+mj-lt"/>
              <a:buAutoNum type="arabicParenR" startAt="2"/>
            </a:pPr>
            <a:r>
              <a:rPr lang="pl-PL" sz="1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zasad monitorowania, oceny i kontroli realizacji LSR;</a:t>
            </a:r>
          </a:p>
          <a:p>
            <a:pPr marL="809625" lvl="0" indent="-342900" algn="just">
              <a:buFont typeface="+mj-lt"/>
              <a:buAutoNum type="arabicParenR" startAt="2"/>
            </a:pPr>
            <a:r>
              <a:rPr lang="pl-PL" sz="1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zasad współpracy LGD z podmiotami zaangażowanymi we wdrażanie LSR;</a:t>
            </a:r>
          </a:p>
          <a:p>
            <a:pPr marL="809625" lvl="0" indent="-342900" algn="just">
              <a:buFont typeface="+mj-lt"/>
              <a:buAutoNum type="arabicParenR" startAt="2"/>
            </a:pPr>
            <a:r>
              <a:rPr lang="pl-PL" sz="1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wysokości środków na realizację poszczególnych celów LSR z podziałem na środki pochodzące </a:t>
            </a:r>
            <a:br>
              <a:rPr lang="pl-PL" sz="1400" dirty="0">
                <a:solidFill>
                  <a:schemeClr val="bg2">
                    <a:lumMod val="50000"/>
                  </a:schemeClr>
                </a:solidFill>
                <a:latin typeface="+mj-lt"/>
              </a:rPr>
            </a:br>
            <a:r>
              <a:rPr lang="pl-PL" sz="1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z poszczególnych EFSI;</a:t>
            </a:r>
          </a:p>
          <a:p>
            <a:pPr marL="809625" lvl="0" indent="-342900" algn="just">
              <a:buFont typeface="+mj-lt"/>
              <a:buAutoNum type="arabicParenR" startAt="2"/>
            </a:pPr>
            <a:r>
              <a:rPr lang="pl-PL" sz="1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warunków zmiany albo rozwiązania umowy w zakresie przewidzianym do wsparcia w ramach poszczególnych programów;</a:t>
            </a:r>
          </a:p>
          <a:p>
            <a:pPr marL="809625" lvl="0" indent="-342900" algn="just">
              <a:buFont typeface="+mj-lt"/>
              <a:buAutoNum type="arabicParenR" startAt="2"/>
            </a:pPr>
            <a:r>
              <a:rPr lang="pl-PL" sz="1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zobowiązania LGD do zamieszczenia umowy ramowej wraz z LSR na stronie internetowej LGD .</a:t>
            </a:r>
            <a:r>
              <a:rPr lang="pl-PL" sz="1400" dirty="0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 oraz do sporządzenia </a:t>
            </a:r>
            <a:r>
              <a:rPr lang="pl-PL" sz="1400" b="1" dirty="0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niedyskryminacyjnej i przejrzystej procedury </a:t>
            </a:r>
            <a:r>
              <a:rPr lang="pl-PL" sz="1400" dirty="0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wyboru operacji i </a:t>
            </a:r>
            <a:r>
              <a:rPr lang="pl-PL" sz="1400" b="1" dirty="0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określenie kryteriów</a:t>
            </a:r>
            <a:r>
              <a:rPr lang="pl-PL" sz="1400" dirty="0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, </a:t>
            </a:r>
            <a:br>
              <a:rPr lang="pl-PL" sz="1400" dirty="0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</a:br>
            <a:r>
              <a:rPr lang="pl-PL" sz="1400" dirty="0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które pozwalają uniknąć konfliktu interesów i zapewnią, że żadna pojedyncza grupa interesu nie kontroluje decyzji w sprawie wyboru operacji (art. 27 ust. 3 lit b rozporządzenia CPR);</a:t>
            </a:r>
            <a:endParaRPr lang="pl-PL" sz="14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pl-PL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Uchylono 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obowiązek załączenia do umowy ramowej </a:t>
            </a:r>
            <a:r>
              <a:rPr lang="pl-PL" sz="1600" b="1" i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Harmonogramu naborów wniosków o udzielenie wsparcia</a:t>
            </a:r>
            <a:r>
              <a:rPr lang="pl-PL" sz="1600" i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oraz </a:t>
            </a:r>
            <a:r>
              <a:rPr lang="pl-PL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zobowiązania LGD do stosowania wytycznych 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- nie przesądza to jednak o ostatecznym usunięciu tego załącznika z umowy ramowej, gdyż </a:t>
            </a:r>
            <a:r>
              <a:rPr lang="pl-PL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katalog wymogów 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odnoszący się do treści tej umowy </a:t>
            </a:r>
            <a:r>
              <a:rPr lang="pl-PL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jest otwarty.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pl-PL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Wybrana LSR oraz plan komunikacji z lokalną społecznością 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stanowią załącznik do umowy ramowej.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endParaRPr lang="pl-PL" sz="1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57069" y="4115114"/>
            <a:ext cx="78519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pl-PL" sz="1600" dirty="0">
              <a:solidFill>
                <a:schemeClr val="bg2">
                  <a:lumMod val="50000"/>
                </a:schemeClr>
              </a:solidFill>
            </a:endParaRPr>
          </a:p>
          <a:p>
            <a:pPr marL="361950" lvl="0" indent="-361950" algn="just">
              <a:buFont typeface="Wingdings" panose="05000000000000000000" pitchFamily="2" charset="2"/>
              <a:buChar char="v"/>
            </a:pPr>
            <a:endParaRPr lang="pl-PL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054" y="4388835"/>
            <a:ext cx="2764166" cy="2746836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1985878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77161" y="-10227595"/>
            <a:ext cx="14008197" cy="27313189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Tytuł 1"/>
          <p:cNvSpPr txBox="1"/>
          <p:nvPr/>
        </p:nvSpPr>
        <p:spPr>
          <a:xfrm>
            <a:off x="933189" y="2881305"/>
            <a:ext cx="5425764" cy="1037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859" tIns="22859" rIns="22859" bIns="22859">
            <a:spAutoFit/>
          </a:bodyPr>
          <a:lstStyle/>
          <a:p>
            <a:pPr defTabSz="457200">
              <a:lnSpc>
                <a:spcPct val="70000"/>
              </a:lnSpc>
              <a:defRPr sz="9200" b="0">
                <a:solidFill>
                  <a:srgbClr val="345528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br>
              <a:rPr sz="4600" dirty="0"/>
            </a:br>
            <a:r>
              <a:rPr lang="pl-PL" sz="4600" dirty="0"/>
              <a:t>Dziękuję za uwagę</a:t>
            </a:r>
            <a:endParaRPr sz="4600" dirty="0"/>
          </a:p>
        </p:txBody>
      </p:sp>
      <p:pic>
        <p:nvPicPr>
          <p:cNvPr id="197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026" y="4880759"/>
            <a:ext cx="848939" cy="4446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3" name="object 4"/>
          <p:cNvGrpSpPr/>
          <p:nvPr/>
        </p:nvGrpSpPr>
        <p:grpSpPr>
          <a:xfrm>
            <a:off x="5760563" y="1"/>
            <a:ext cx="6433499" cy="6857983"/>
            <a:chOff x="-2" y="0"/>
            <a:chExt cx="12866996" cy="13715962"/>
          </a:xfrm>
        </p:grpSpPr>
        <p:sp>
          <p:nvSpPr>
            <p:cNvPr id="199" name="Kształt"/>
            <p:cNvSpPr/>
            <p:nvPr/>
          </p:nvSpPr>
          <p:spPr>
            <a:xfrm>
              <a:off x="-3" y="-1"/>
              <a:ext cx="3792981" cy="3480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0" y="0"/>
                  </a:lnTo>
                  <a:lnTo>
                    <a:pt x="189" y="114"/>
                  </a:lnTo>
                  <a:lnTo>
                    <a:pt x="154" y="518"/>
                  </a:lnTo>
                  <a:lnTo>
                    <a:pt x="121" y="928"/>
                  </a:lnTo>
                  <a:lnTo>
                    <a:pt x="93" y="1346"/>
                  </a:lnTo>
                  <a:lnTo>
                    <a:pt x="69" y="1770"/>
                  </a:lnTo>
                  <a:lnTo>
                    <a:pt x="48" y="2201"/>
                  </a:lnTo>
                  <a:lnTo>
                    <a:pt x="30" y="2639"/>
                  </a:lnTo>
                  <a:lnTo>
                    <a:pt x="17" y="3085"/>
                  </a:lnTo>
                  <a:lnTo>
                    <a:pt x="7" y="3538"/>
                  </a:lnTo>
                  <a:lnTo>
                    <a:pt x="2" y="3998"/>
                  </a:lnTo>
                  <a:lnTo>
                    <a:pt x="0" y="4499"/>
                  </a:lnTo>
                  <a:lnTo>
                    <a:pt x="2" y="4940"/>
                  </a:lnTo>
                  <a:lnTo>
                    <a:pt x="8" y="5422"/>
                  </a:lnTo>
                  <a:lnTo>
                    <a:pt x="18" y="5912"/>
                  </a:lnTo>
                  <a:lnTo>
                    <a:pt x="33" y="6418"/>
                  </a:lnTo>
                  <a:lnTo>
                    <a:pt x="51" y="6915"/>
                  </a:lnTo>
                  <a:lnTo>
                    <a:pt x="73" y="7428"/>
                  </a:lnTo>
                  <a:lnTo>
                    <a:pt x="100" y="7950"/>
                  </a:lnTo>
                  <a:lnTo>
                    <a:pt x="131" y="8479"/>
                  </a:lnTo>
                  <a:lnTo>
                    <a:pt x="166" y="9017"/>
                  </a:lnTo>
                  <a:lnTo>
                    <a:pt x="205" y="9562"/>
                  </a:lnTo>
                  <a:lnTo>
                    <a:pt x="249" y="10116"/>
                  </a:lnTo>
                  <a:lnTo>
                    <a:pt x="296" y="10679"/>
                  </a:lnTo>
                  <a:lnTo>
                    <a:pt x="349" y="11250"/>
                  </a:lnTo>
                  <a:lnTo>
                    <a:pt x="405" y="11829"/>
                  </a:lnTo>
                  <a:lnTo>
                    <a:pt x="467" y="12417"/>
                  </a:lnTo>
                  <a:lnTo>
                    <a:pt x="532" y="13014"/>
                  </a:lnTo>
                  <a:lnTo>
                    <a:pt x="603" y="13619"/>
                  </a:lnTo>
                  <a:lnTo>
                    <a:pt x="677" y="14233"/>
                  </a:lnTo>
                  <a:lnTo>
                    <a:pt x="757" y="14857"/>
                  </a:lnTo>
                  <a:lnTo>
                    <a:pt x="841" y="15489"/>
                  </a:lnTo>
                  <a:lnTo>
                    <a:pt x="929" y="16130"/>
                  </a:lnTo>
                  <a:lnTo>
                    <a:pt x="1023" y="16784"/>
                  </a:lnTo>
                  <a:lnTo>
                    <a:pt x="1121" y="17441"/>
                  </a:lnTo>
                  <a:lnTo>
                    <a:pt x="1224" y="18110"/>
                  </a:lnTo>
                  <a:lnTo>
                    <a:pt x="1332" y="18789"/>
                  </a:lnTo>
                  <a:lnTo>
                    <a:pt x="1444" y="19477"/>
                  </a:lnTo>
                  <a:lnTo>
                    <a:pt x="1562" y="20175"/>
                  </a:lnTo>
                  <a:lnTo>
                    <a:pt x="1684" y="20883"/>
                  </a:lnTo>
                  <a:lnTo>
                    <a:pt x="1811" y="21600"/>
                  </a:lnTo>
                  <a:lnTo>
                    <a:pt x="1841" y="21388"/>
                  </a:lnTo>
                  <a:lnTo>
                    <a:pt x="1900" y="20966"/>
                  </a:lnTo>
                  <a:lnTo>
                    <a:pt x="1930" y="20756"/>
                  </a:lnTo>
                  <a:lnTo>
                    <a:pt x="1995" y="20336"/>
                  </a:lnTo>
                  <a:lnTo>
                    <a:pt x="2072" y="19914"/>
                  </a:lnTo>
                  <a:lnTo>
                    <a:pt x="2165" y="19490"/>
                  </a:lnTo>
                  <a:lnTo>
                    <a:pt x="2279" y="19061"/>
                  </a:lnTo>
                  <a:lnTo>
                    <a:pt x="2421" y="18625"/>
                  </a:lnTo>
                  <a:lnTo>
                    <a:pt x="2596" y="18182"/>
                  </a:lnTo>
                  <a:lnTo>
                    <a:pt x="2809" y="17728"/>
                  </a:lnTo>
                  <a:lnTo>
                    <a:pt x="3065" y="17263"/>
                  </a:lnTo>
                  <a:lnTo>
                    <a:pt x="3369" y="16784"/>
                  </a:lnTo>
                  <a:lnTo>
                    <a:pt x="3542" y="16540"/>
                  </a:lnTo>
                  <a:lnTo>
                    <a:pt x="3728" y="16291"/>
                  </a:lnTo>
                  <a:lnTo>
                    <a:pt x="3929" y="16038"/>
                  </a:lnTo>
                  <a:lnTo>
                    <a:pt x="4146" y="15780"/>
                  </a:lnTo>
                  <a:lnTo>
                    <a:pt x="4379" y="15518"/>
                  </a:lnTo>
                  <a:lnTo>
                    <a:pt x="4629" y="15252"/>
                  </a:lnTo>
                  <a:lnTo>
                    <a:pt x="4897" y="14980"/>
                  </a:lnTo>
                  <a:lnTo>
                    <a:pt x="5183" y="14702"/>
                  </a:lnTo>
                  <a:lnTo>
                    <a:pt x="5488" y="14420"/>
                  </a:lnTo>
                  <a:lnTo>
                    <a:pt x="5812" y="14131"/>
                  </a:lnTo>
                  <a:lnTo>
                    <a:pt x="6156" y="13837"/>
                  </a:lnTo>
                  <a:lnTo>
                    <a:pt x="6522" y="13536"/>
                  </a:lnTo>
                  <a:lnTo>
                    <a:pt x="6909" y="13230"/>
                  </a:lnTo>
                  <a:lnTo>
                    <a:pt x="7318" y="12916"/>
                  </a:lnTo>
                  <a:lnTo>
                    <a:pt x="7750" y="12596"/>
                  </a:lnTo>
                  <a:lnTo>
                    <a:pt x="8206" y="12269"/>
                  </a:lnTo>
                  <a:lnTo>
                    <a:pt x="8686" y="11934"/>
                  </a:lnTo>
                  <a:lnTo>
                    <a:pt x="9191" y="11592"/>
                  </a:lnTo>
                  <a:lnTo>
                    <a:pt x="9722" y="11243"/>
                  </a:lnTo>
                  <a:lnTo>
                    <a:pt x="10279" y="10885"/>
                  </a:lnTo>
                  <a:lnTo>
                    <a:pt x="11216" y="10299"/>
                  </a:lnTo>
                  <a:lnTo>
                    <a:pt x="11563" y="10078"/>
                  </a:lnTo>
                  <a:lnTo>
                    <a:pt x="11905" y="9856"/>
                  </a:lnTo>
                  <a:lnTo>
                    <a:pt x="12240" y="9633"/>
                  </a:lnTo>
                  <a:lnTo>
                    <a:pt x="12571" y="9409"/>
                  </a:lnTo>
                  <a:lnTo>
                    <a:pt x="12896" y="9184"/>
                  </a:lnTo>
                  <a:lnTo>
                    <a:pt x="13215" y="8959"/>
                  </a:lnTo>
                  <a:lnTo>
                    <a:pt x="13529" y="8732"/>
                  </a:lnTo>
                  <a:lnTo>
                    <a:pt x="13837" y="8505"/>
                  </a:lnTo>
                  <a:lnTo>
                    <a:pt x="14140" y="8276"/>
                  </a:lnTo>
                  <a:lnTo>
                    <a:pt x="14438" y="8047"/>
                  </a:lnTo>
                  <a:lnTo>
                    <a:pt x="14731" y="7817"/>
                  </a:lnTo>
                  <a:lnTo>
                    <a:pt x="15018" y="7586"/>
                  </a:lnTo>
                  <a:lnTo>
                    <a:pt x="15300" y="7354"/>
                  </a:lnTo>
                  <a:lnTo>
                    <a:pt x="15578" y="7122"/>
                  </a:lnTo>
                  <a:lnTo>
                    <a:pt x="15850" y="6888"/>
                  </a:lnTo>
                  <a:lnTo>
                    <a:pt x="16117" y="6653"/>
                  </a:lnTo>
                  <a:lnTo>
                    <a:pt x="16379" y="6418"/>
                  </a:lnTo>
                  <a:lnTo>
                    <a:pt x="16637" y="6181"/>
                  </a:lnTo>
                  <a:lnTo>
                    <a:pt x="16889" y="5944"/>
                  </a:lnTo>
                  <a:lnTo>
                    <a:pt x="17137" y="5705"/>
                  </a:lnTo>
                  <a:lnTo>
                    <a:pt x="17380" y="5466"/>
                  </a:lnTo>
                  <a:lnTo>
                    <a:pt x="17618" y="5226"/>
                  </a:lnTo>
                  <a:lnTo>
                    <a:pt x="17852" y="4984"/>
                  </a:lnTo>
                  <a:lnTo>
                    <a:pt x="18081" y="4742"/>
                  </a:lnTo>
                  <a:lnTo>
                    <a:pt x="18306" y="4499"/>
                  </a:lnTo>
                  <a:lnTo>
                    <a:pt x="18526" y="4254"/>
                  </a:lnTo>
                  <a:lnTo>
                    <a:pt x="18742" y="4009"/>
                  </a:lnTo>
                  <a:lnTo>
                    <a:pt x="18953" y="3763"/>
                  </a:lnTo>
                  <a:lnTo>
                    <a:pt x="19160" y="3515"/>
                  </a:lnTo>
                  <a:lnTo>
                    <a:pt x="19363" y="3267"/>
                  </a:lnTo>
                  <a:lnTo>
                    <a:pt x="19562" y="3017"/>
                  </a:lnTo>
                  <a:lnTo>
                    <a:pt x="19756" y="2767"/>
                  </a:lnTo>
                  <a:lnTo>
                    <a:pt x="19946" y="2515"/>
                  </a:lnTo>
                  <a:lnTo>
                    <a:pt x="20133" y="2263"/>
                  </a:lnTo>
                  <a:lnTo>
                    <a:pt x="20315" y="2009"/>
                  </a:lnTo>
                  <a:lnTo>
                    <a:pt x="20493" y="1755"/>
                  </a:lnTo>
                  <a:lnTo>
                    <a:pt x="20667" y="1499"/>
                  </a:lnTo>
                  <a:lnTo>
                    <a:pt x="20838" y="1242"/>
                  </a:lnTo>
                  <a:lnTo>
                    <a:pt x="21004" y="984"/>
                  </a:lnTo>
                  <a:lnTo>
                    <a:pt x="21167" y="725"/>
                  </a:lnTo>
                  <a:lnTo>
                    <a:pt x="21326" y="465"/>
                  </a:lnTo>
                  <a:lnTo>
                    <a:pt x="21482" y="20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CEBEB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 defTabSz="457200">
                <a:defRPr sz="1000" b="0">
                  <a:latin typeface="Calibri"/>
                  <a:ea typeface="Calibri"/>
                  <a:cs typeface="Calibri"/>
                  <a:sym typeface="Calibri"/>
                </a:defRPr>
              </a:pPr>
              <a:endParaRPr sz="500"/>
            </a:p>
          </p:txBody>
        </p:sp>
        <p:sp>
          <p:nvSpPr>
            <p:cNvPr id="200" name="Kształt"/>
            <p:cNvSpPr/>
            <p:nvPr/>
          </p:nvSpPr>
          <p:spPr>
            <a:xfrm>
              <a:off x="1025216" y="1631"/>
              <a:ext cx="5845422" cy="9904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805" y="0"/>
                  </a:lnTo>
                  <a:lnTo>
                    <a:pt x="18758" y="34"/>
                  </a:lnTo>
                  <a:lnTo>
                    <a:pt x="18607" y="168"/>
                  </a:lnTo>
                  <a:lnTo>
                    <a:pt x="18455" y="269"/>
                  </a:lnTo>
                  <a:lnTo>
                    <a:pt x="18302" y="403"/>
                  </a:lnTo>
                  <a:lnTo>
                    <a:pt x="17993" y="605"/>
                  </a:lnTo>
                  <a:lnTo>
                    <a:pt x="17680" y="806"/>
                  </a:lnTo>
                  <a:lnTo>
                    <a:pt x="17203" y="1109"/>
                  </a:lnTo>
                  <a:lnTo>
                    <a:pt x="16719" y="1411"/>
                  </a:lnTo>
                  <a:lnTo>
                    <a:pt x="16556" y="1478"/>
                  </a:lnTo>
                  <a:lnTo>
                    <a:pt x="16227" y="1680"/>
                  </a:lnTo>
                  <a:lnTo>
                    <a:pt x="16062" y="1747"/>
                  </a:lnTo>
                  <a:lnTo>
                    <a:pt x="15896" y="1848"/>
                  </a:lnTo>
                  <a:lnTo>
                    <a:pt x="15730" y="1915"/>
                  </a:lnTo>
                  <a:lnTo>
                    <a:pt x="15563" y="2016"/>
                  </a:lnTo>
                  <a:lnTo>
                    <a:pt x="15395" y="2083"/>
                  </a:lnTo>
                  <a:lnTo>
                    <a:pt x="15227" y="2184"/>
                  </a:lnTo>
                  <a:lnTo>
                    <a:pt x="14720" y="2385"/>
                  </a:lnTo>
                  <a:lnTo>
                    <a:pt x="14549" y="2486"/>
                  </a:lnTo>
                  <a:lnTo>
                    <a:pt x="13694" y="2822"/>
                  </a:lnTo>
                  <a:lnTo>
                    <a:pt x="13522" y="2923"/>
                  </a:lnTo>
                  <a:lnTo>
                    <a:pt x="12661" y="3258"/>
                  </a:lnTo>
                  <a:lnTo>
                    <a:pt x="12488" y="3292"/>
                  </a:lnTo>
                  <a:lnTo>
                    <a:pt x="11453" y="3695"/>
                  </a:lnTo>
                  <a:lnTo>
                    <a:pt x="11281" y="3729"/>
                  </a:lnTo>
                  <a:lnTo>
                    <a:pt x="10594" y="3998"/>
                  </a:lnTo>
                  <a:lnTo>
                    <a:pt x="10423" y="4031"/>
                  </a:lnTo>
                  <a:lnTo>
                    <a:pt x="9743" y="4266"/>
                  </a:lnTo>
                  <a:lnTo>
                    <a:pt x="9238" y="4468"/>
                  </a:lnTo>
                  <a:lnTo>
                    <a:pt x="9070" y="4501"/>
                  </a:lnTo>
                  <a:lnTo>
                    <a:pt x="8737" y="4636"/>
                  </a:lnTo>
                  <a:lnTo>
                    <a:pt x="8572" y="4669"/>
                  </a:lnTo>
                  <a:lnTo>
                    <a:pt x="7916" y="4938"/>
                  </a:lnTo>
                  <a:lnTo>
                    <a:pt x="7754" y="4972"/>
                  </a:lnTo>
                  <a:lnTo>
                    <a:pt x="7115" y="5240"/>
                  </a:lnTo>
                  <a:lnTo>
                    <a:pt x="6958" y="5274"/>
                  </a:lnTo>
                  <a:lnTo>
                    <a:pt x="6801" y="5341"/>
                  </a:lnTo>
                  <a:lnTo>
                    <a:pt x="6185" y="5610"/>
                  </a:lnTo>
                  <a:lnTo>
                    <a:pt x="5734" y="5812"/>
                  </a:lnTo>
                  <a:lnTo>
                    <a:pt x="5295" y="6013"/>
                  </a:lnTo>
                  <a:lnTo>
                    <a:pt x="5008" y="6147"/>
                  </a:lnTo>
                  <a:lnTo>
                    <a:pt x="4867" y="6248"/>
                  </a:lnTo>
                  <a:lnTo>
                    <a:pt x="4727" y="6315"/>
                  </a:lnTo>
                  <a:lnTo>
                    <a:pt x="4451" y="6450"/>
                  </a:lnTo>
                  <a:lnTo>
                    <a:pt x="4316" y="6551"/>
                  </a:lnTo>
                  <a:lnTo>
                    <a:pt x="4049" y="6685"/>
                  </a:lnTo>
                  <a:lnTo>
                    <a:pt x="3918" y="6786"/>
                  </a:lnTo>
                  <a:lnTo>
                    <a:pt x="3789" y="6853"/>
                  </a:lnTo>
                  <a:lnTo>
                    <a:pt x="3661" y="6954"/>
                  </a:lnTo>
                  <a:lnTo>
                    <a:pt x="3535" y="7021"/>
                  </a:lnTo>
                  <a:lnTo>
                    <a:pt x="3410" y="7122"/>
                  </a:lnTo>
                  <a:lnTo>
                    <a:pt x="3287" y="7222"/>
                  </a:lnTo>
                  <a:lnTo>
                    <a:pt x="3166" y="7290"/>
                  </a:lnTo>
                  <a:lnTo>
                    <a:pt x="3047" y="7390"/>
                  </a:lnTo>
                  <a:lnTo>
                    <a:pt x="2930" y="7491"/>
                  </a:lnTo>
                  <a:lnTo>
                    <a:pt x="2814" y="7592"/>
                  </a:lnTo>
                  <a:lnTo>
                    <a:pt x="2701" y="7659"/>
                  </a:lnTo>
                  <a:lnTo>
                    <a:pt x="2589" y="7760"/>
                  </a:lnTo>
                  <a:lnTo>
                    <a:pt x="2479" y="7861"/>
                  </a:lnTo>
                  <a:lnTo>
                    <a:pt x="2371" y="7961"/>
                  </a:lnTo>
                  <a:lnTo>
                    <a:pt x="2265" y="8062"/>
                  </a:lnTo>
                  <a:lnTo>
                    <a:pt x="2161" y="8163"/>
                  </a:lnTo>
                  <a:lnTo>
                    <a:pt x="2059" y="8297"/>
                  </a:lnTo>
                  <a:lnTo>
                    <a:pt x="1960" y="8398"/>
                  </a:lnTo>
                  <a:lnTo>
                    <a:pt x="1862" y="8499"/>
                  </a:lnTo>
                  <a:lnTo>
                    <a:pt x="1766" y="8633"/>
                  </a:lnTo>
                  <a:lnTo>
                    <a:pt x="1673" y="8734"/>
                  </a:lnTo>
                  <a:lnTo>
                    <a:pt x="1582" y="8835"/>
                  </a:lnTo>
                  <a:lnTo>
                    <a:pt x="1493" y="8969"/>
                  </a:lnTo>
                  <a:lnTo>
                    <a:pt x="1406" y="9104"/>
                  </a:lnTo>
                  <a:lnTo>
                    <a:pt x="1322" y="9204"/>
                  </a:lnTo>
                  <a:lnTo>
                    <a:pt x="1239" y="9339"/>
                  </a:lnTo>
                  <a:lnTo>
                    <a:pt x="1160" y="9473"/>
                  </a:lnTo>
                  <a:lnTo>
                    <a:pt x="1082" y="9607"/>
                  </a:lnTo>
                  <a:lnTo>
                    <a:pt x="1007" y="9742"/>
                  </a:lnTo>
                  <a:lnTo>
                    <a:pt x="935" y="9876"/>
                  </a:lnTo>
                  <a:lnTo>
                    <a:pt x="865" y="10011"/>
                  </a:lnTo>
                  <a:lnTo>
                    <a:pt x="797" y="10145"/>
                  </a:lnTo>
                  <a:lnTo>
                    <a:pt x="732" y="10279"/>
                  </a:lnTo>
                  <a:lnTo>
                    <a:pt x="669" y="10414"/>
                  </a:lnTo>
                  <a:lnTo>
                    <a:pt x="609" y="10582"/>
                  </a:lnTo>
                  <a:lnTo>
                    <a:pt x="552" y="10716"/>
                  </a:lnTo>
                  <a:lnTo>
                    <a:pt x="497" y="10884"/>
                  </a:lnTo>
                  <a:lnTo>
                    <a:pt x="445" y="11018"/>
                  </a:lnTo>
                  <a:lnTo>
                    <a:pt x="396" y="11186"/>
                  </a:lnTo>
                  <a:lnTo>
                    <a:pt x="350" y="11354"/>
                  </a:lnTo>
                  <a:lnTo>
                    <a:pt x="306" y="11522"/>
                  </a:lnTo>
                  <a:lnTo>
                    <a:pt x="265" y="11657"/>
                  </a:lnTo>
                  <a:lnTo>
                    <a:pt x="227" y="11825"/>
                  </a:lnTo>
                  <a:lnTo>
                    <a:pt x="191" y="12026"/>
                  </a:lnTo>
                  <a:lnTo>
                    <a:pt x="159" y="12194"/>
                  </a:lnTo>
                  <a:lnTo>
                    <a:pt x="129" y="12362"/>
                  </a:lnTo>
                  <a:lnTo>
                    <a:pt x="103" y="12530"/>
                  </a:lnTo>
                  <a:lnTo>
                    <a:pt x="79" y="12732"/>
                  </a:lnTo>
                  <a:lnTo>
                    <a:pt x="58" y="12900"/>
                  </a:lnTo>
                  <a:lnTo>
                    <a:pt x="41" y="13101"/>
                  </a:lnTo>
                  <a:lnTo>
                    <a:pt x="26" y="13303"/>
                  </a:lnTo>
                  <a:lnTo>
                    <a:pt x="15" y="13471"/>
                  </a:lnTo>
                  <a:lnTo>
                    <a:pt x="7" y="13672"/>
                  </a:lnTo>
                  <a:lnTo>
                    <a:pt x="1" y="13874"/>
                  </a:lnTo>
                  <a:lnTo>
                    <a:pt x="0" y="14008"/>
                  </a:lnTo>
                  <a:lnTo>
                    <a:pt x="0" y="14176"/>
                  </a:lnTo>
                  <a:lnTo>
                    <a:pt x="1" y="14310"/>
                  </a:lnTo>
                  <a:lnTo>
                    <a:pt x="5" y="14512"/>
                  </a:lnTo>
                  <a:lnTo>
                    <a:pt x="13" y="14714"/>
                  </a:lnTo>
                  <a:lnTo>
                    <a:pt x="24" y="14949"/>
                  </a:lnTo>
                  <a:lnTo>
                    <a:pt x="38" y="15150"/>
                  </a:lnTo>
                  <a:lnTo>
                    <a:pt x="56" y="15385"/>
                  </a:lnTo>
                  <a:lnTo>
                    <a:pt x="77" y="15621"/>
                  </a:lnTo>
                  <a:lnTo>
                    <a:pt x="102" y="15856"/>
                  </a:lnTo>
                  <a:lnTo>
                    <a:pt x="130" y="16091"/>
                  </a:lnTo>
                  <a:lnTo>
                    <a:pt x="161" y="16326"/>
                  </a:lnTo>
                  <a:lnTo>
                    <a:pt x="197" y="16561"/>
                  </a:lnTo>
                  <a:lnTo>
                    <a:pt x="235" y="16830"/>
                  </a:lnTo>
                  <a:lnTo>
                    <a:pt x="277" y="17065"/>
                  </a:lnTo>
                  <a:lnTo>
                    <a:pt x="323" y="17334"/>
                  </a:lnTo>
                  <a:lnTo>
                    <a:pt x="372" y="17569"/>
                  </a:lnTo>
                  <a:lnTo>
                    <a:pt x="425" y="17838"/>
                  </a:lnTo>
                  <a:lnTo>
                    <a:pt x="482" y="18106"/>
                  </a:lnTo>
                  <a:lnTo>
                    <a:pt x="543" y="18375"/>
                  </a:lnTo>
                  <a:lnTo>
                    <a:pt x="607" y="18644"/>
                  </a:lnTo>
                  <a:lnTo>
                    <a:pt x="675" y="18946"/>
                  </a:lnTo>
                  <a:lnTo>
                    <a:pt x="747" y="19215"/>
                  </a:lnTo>
                  <a:lnTo>
                    <a:pt x="822" y="19484"/>
                  </a:lnTo>
                  <a:lnTo>
                    <a:pt x="902" y="19786"/>
                  </a:lnTo>
                  <a:lnTo>
                    <a:pt x="985" y="20088"/>
                  </a:lnTo>
                  <a:lnTo>
                    <a:pt x="1073" y="20391"/>
                  </a:lnTo>
                  <a:lnTo>
                    <a:pt x="1164" y="20693"/>
                  </a:lnTo>
                  <a:lnTo>
                    <a:pt x="1259" y="20995"/>
                  </a:lnTo>
                  <a:lnTo>
                    <a:pt x="1359" y="21298"/>
                  </a:lnTo>
                  <a:lnTo>
                    <a:pt x="1462" y="21600"/>
                  </a:lnTo>
                  <a:lnTo>
                    <a:pt x="1481" y="21533"/>
                  </a:lnTo>
                  <a:lnTo>
                    <a:pt x="1519" y="21398"/>
                  </a:lnTo>
                  <a:lnTo>
                    <a:pt x="1557" y="21264"/>
                  </a:lnTo>
                  <a:lnTo>
                    <a:pt x="1578" y="21163"/>
                  </a:lnTo>
                  <a:lnTo>
                    <a:pt x="1599" y="21096"/>
                  </a:lnTo>
                  <a:lnTo>
                    <a:pt x="1621" y="21029"/>
                  </a:lnTo>
                  <a:lnTo>
                    <a:pt x="1645" y="20962"/>
                  </a:lnTo>
                  <a:lnTo>
                    <a:pt x="1671" y="20895"/>
                  </a:lnTo>
                  <a:lnTo>
                    <a:pt x="1699" y="20794"/>
                  </a:lnTo>
                  <a:lnTo>
                    <a:pt x="1729" y="20727"/>
                  </a:lnTo>
                  <a:lnTo>
                    <a:pt x="1762" y="20659"/>
                  </a:lnTo>
                  <a:lnTo>
                    <a:pt x="1798" y="20592"/>
                  </a:lnTo>
                  <a:lnTo>
                    <a:pt x="1837" y="20525"/>
                  </a:lnTo>
                  <a:lnTo>
                    <a:pt x="1880" y="20424"/>
                  </a:lnTo>
                  <a:lnTo>
                    <a:pt x="1926" y="20357"/>
                  </a:lnTo>
                  <a:lnTo>
                    <a:pt x="1976" y="20290"/>
                  </a:lnTo>
                  <a:lnTo>
                    <a:pt x="2031" y="20223"/>
                  </a:lnTo>
                  <a:lnTo>
                    <a:pt x="2090" y="20122"/>
                  </a:lnTo>
                  <a:lnTo>
                    <a:pt x="2154" y="20055"/>
                  </a:lnTo>
                  <a:lnTo>
                    <a:pt x="2223" y="19988"/>
                  </a:lnTo>
                  <a:lnTo>
                    <a:pt x="2297" y="19887"/>
                  </a:lnTo>
                  <a:lnTo>
                    <a:pt x="2377" y="19820"/>
                  </a:lnTo>
                  <a:lnTo>
                    <a:pt x="2463" y="19719"/>
                  </a:lnTo>
                  <a:lnTo>
                    <a:pt x="2556" y="19652"/>
                  </a:lnTo>
                  <a:lnTo>
                    <a:pt x="2655" y="19551"/>
                  </a:lnTo>
                  <a:lnTo>
                    <a:pt x="2760" y="19484"/>
                  </a:lnTo>
                  <a:lnTo>
                    <a:pt x="2873" y="19383"/>
                  </a:lnTo>
                  <a:lnTo>
                    <a:pt x="2992" y="19316"/>
                  </a:lnTo>
                  <a:lnTo>
                    <a:pt x="3120" y="19215"/>
                  </a:lnTo>
                  <a:lnTo>
                    <a:pt x="3255" y="19114"/>
                  </a:lnTo>
                  <a:lnTo>
                    <a:pt x="3398" y="19047"/>
                  </a:lnTo>
                  <a:lnTo>
                    <a:pt x="3550" y="18946"/>
                  </a:lnTo>
                  <a:lnTo>
                    <a:pt x="3710" y="18845"/>
                  </a:lnTo>
                  <a:lnTo>
                    <a:pt x="3880" y="18778"/>
                  </a:lnTo>
                  <a:lnTo>
                    <a:pt x="4058" y="18677"/>
                  </a:lnTo>
                  <a:lnTo>
                    <a:pt x="4246" y="18577"/>
                  </a:lnTo>
                  <a:lnTo>
                    <a:pt x="4444" y="18476"/>
                  </a:lnTo>
                  <a:lnTo>
                    <a:pt x="4652" y="18375"/>
                  </a:lnTo>
                  <a:lnTo>
                    <a:pt x="4870" y="18274"/>
                  </a:lnTo>
                  <a:lnTo>
                    <a:pt x="5099" y="18174"/>
                  </a:lnTo>
                  <a:lnTo>
                    <a:pt x="5339" y="18073"/>
                  </a:lnTo>
                  <a:lnTo>
                    <a:pt x="5590" y="17938"/>
                  </a:lnTo>
                  <a:lnTo>
                    <a:pt x="5852" y="17838"/>
                  </a:lnTo>
                  <a:lnTo>
                    <a:pt x="6126" y="17737"/>
                  </a:lnTo>
                  <a:lnTo>
                    <a:pt x="6412" y="17636"/>
                  </a:lnTo>
                  <a:lnTo>
                    <a:pt x="6710" y="17502"/>
                  </a:lnTo>
                  <a:lnTo>
                    <a:pt x="7020" y="17401"/>
                  </a:lnTo>
                  <a:lnTo>
                    <a:pt x="7343" y="17267"/>
                  </a:lnTo>
                  <a:lnTo>
                    <a:pt x="7680" y="17132"/>
                  </a:lnTo>
                  <a:lnTo>
                    <a:pt x="8030" y="17031"/>
                  </a:lnTo>
                  <a:lnTo>
                    <a:pt x="8393" y="16897"/>
                  </a:lnTo>
                  <a:lnTo>
                    <a:pt x="8770" y="16763"/>
                  </a:lnTo>
                  <a:lnTo>
                    <a:pt x="9226" y="16628"/>
                  </a:lnTo>
                  <a:lnTo>
                    <a:pt x="9450" y="16528"/>
                  </a:lnTo>
                  <a:lnTo>
                    <a:pt x="9888" y="16393"/>
                  </a:lnTo>
                  <a:lnTo>
                    <a:pt x="10103" y="16292"/>
                  </a:lnTo>
                  <a:lnTo>
                    <a:pt x="10524" y="16158"/>
                  </a:lnTo>
                  <a:lnTo>
                    <a:pt x="10730" y="16057"/>
                  </a:lnTo>
                  <a:lnTo>
                    <a:pt x="11133" y="15923"/>
                  </a:lnTo>
                  <a:lnTo>
                    <a:pt x="11331" y="15822"/>
                  </a:lnTo>
                  <a:lnTo>
                    <a:pt x="11526" y="15755"/>
                  </a:lnTo>
                  <a:lnTo>
                    <a:pt x="11718" y="15654"/>
                  </a:lnTo>
                  <a:lnTo>
                    <a:pt x="12094" y="15520"/>
                  </a:lnTo>
                  <a:lnTo>
                    <a:pt x="12278" y="15419"/>
                  </a:lnTo>
                  <a:lnTo>
                    <a:pt x="12460" y="15352"/>
                  </a:lnTo>
                  <a:lnTo>
                    <a:pt x="12638" y="15251"/>
                  </a:lnTo>
                  <a:lnTo>
                    <a:pt x="12815" y="15184"/>
                  </a:lnTo>
                  <a:lnTo>
                    <a:pt x="12988" y="15083"/>
                  </a:lnTo>
                  <a:lnTo>
                    <a:pt x="13159" y="15016"/>
                  </a:lnTo>
                  <a:lnTo>
                    <a:pt x="13327" y="14915"/>
                  </a:lnTo>
                  <a:lnTo>
                    <a:pt x="13493" y="14848"/>
                  </a:lnTo>
                  <a:lnTo>
                    <a:pt x="13657" y="14747"/>
                  </a:lnTo>
                  <a:lnTo>
                    <a:pt x="13817" y="14680"/>
                  </a:lnTo>
                  <a:lnTo>
                    <a:pt x="13976" y="14579"/>
                  </a:lnTo>
                  <a:lnTo>
                    <a:pt x="14132" y="14512"/>
                  </a:lnTo>
                  <a:lnTo>
                    <a:pt x="14285" y="14411"/>
                  </a:lnTo>
                  <a:lnTo>
                    <a:pt x="14436" y="14344"/>
                  </a:lnTo>
                  <a:lnTo>
                    <a:pt x="14585" y="14243"/>
                  </a:lnTo>
                  <a:lnTo>
                    <a:pt x="14731" y="14176"/>
                  </a:lnTo>
                  <a:lnTo>
                    <a:pt x="14875" y="14075"/>
                  </a:lnTo>
                  <a:lnTo>
                    <a:pt x="15017" y="14008"/>
                  </a:lnTo>
                  <a:lnTo>
                    <a:pt x="15156" y="13907"/>
                  </a:lnTo>
                  <a:lnTo>
                    <a:pt x="15293" y="13840"/>
                  </a:lnTo>
                  <a:lnTo>
                    <a:pt x="15428" y="13739"/>
                  </a:lnTo>
                  <a:lnTo>
                    <a:pt x="15561" y="13639"/>
                  </a:lnTo>
                  <a:lnTo>
                    <a:pt x="15691" y="13571"/>
                  </a:lnTo>
                  <a:lnTo>
                    <a:pt x="15819" y="13471"/>
                  </a:lnTo>
                  <a:lnTo>
                    <a:pt x="15945" y="13403"/>
                  </a:lnTo>
                  <a:lnTo>
                    <a:pt x="16069" y="13303"/>
                  </a:lnTo>
                  <a:lnTo>
                    <a:pt x="16191" y="13202"/>
                  </a:lnTo>
                  <a:lnTo>
                    <a:pt x="16310" y="13135"/>
                  </a:lnTo>
                  <a:lnTo>
                    <a:pt x="16428" y="13034"/>
                  </a:lnTo>
                  <a:lnTo>
                    <a:pt x="16543" y="12933"/>
                  </a:lnTo>
                  <a:lnTo>
                    <a:pt x="16657" y="12866"/>
                  </a:lnTo>
                  <a:lnTo>
                    <a:pt x="16768" y="12765"/>
                  </a:lnTo>
                  <a:lnTo>
                    <a:pt x="16877" y="12664"/>
                  </a:lnTo>
                  <a:lnTo>
                    <a:pt x="16985" y="12597"/>
                  </a:lnTo>
                  <a:lnTo>
                    <a:pt x="17090" y="12496"/>
                  </a:lnTo>
                  <a:lnTo>
                    <a:pt x="17194" y="12396"/>
                  </a:lnTo>
                  <a:lnTo>
                    <a:pt x="17295" y="12295"/>
                  </a:lnTo>
                  <a:lnTo>
                    <a:pt x="17395" y="12228"/>
                  </a:lnTo>
                  <a:lnTo>
                    <a:pt x="17493" y="12127"/>
                  </a:lnTo>
                  <a:lnTo>
                    <a:pt x="17589" y="12026"/>
                  </a:lnTo>
                  <a:lnTo>
                    <a:pt x="17683" y="11925"/>
                  </a:lnTo>
                  <a:lnTo>
                    <a:pt x="17775" y="11858"/>
                  </a:lnTo>
                  <a:lnTo>
                    <a:pt x="17865" y="11757"/>
                  </a:lnTo>
                  <a:lnTo>
                    <a:pt x="17954" y="11657"/>
                  </a:lnTo>
                  <a:lnTo>
                    <a:pt x="18041" y="11556"/>
                  </a:lnTo>
                  <a:lnTo>
                    <a:pt x="18126" y="11489"/>
                  </a:lnTo>
                  <a:lnTo>
                    <a:pt x="18210" y="11388"/>
                  </a:lnTo>
                  <a:lnTo>
                    <a:pt x="18292" y="11287"/>
                  </a:lnTo>
                  <a:lnTo>
                    <a:pt x="18372" y="11186"/>
                  </a:lnTo>
                  <a:lnTo>
                    <a:pt x="18450" y="11086"/>
                  </a:lnTo>
                  <a:lnTo>
                    <a:pt x="18527" y="10985"/>
                  </a:lnTo>
                  <a:lnTo>
                    <a:pt x="18603" y="10884"/>
                  </a:lnTo>
                  <a:lnTo>
                    <a:pt x="18676" y="10817"/>
                  </a:lnTo>
                  <a:lnTo>
                    <a:pt x="18749" y="10716"/>
                  </a:lnTo>
                  <a:lnTo>
                    <a:pt x="18819" y="10615"/>
                  </a:lnTo>
                  <a:lnTo>
                    <a:pt x="18888" y="10514"/>
                  </a:lnTo>
                  <a:lnTo>
                    <a:pt x="18956" y="10414"/>
                  </a:lnTo>
                  <a:lnTo>
                    <a:pt x="19022" y="10313"/>
                  </a:lnTo>
                  <a:lnTo>
                    <a:pt x="19087" y="10212"/>
                  </a:lnTo>
                  <a:lnTo>
                    <a:pt x="19150" y="10111"/>
                  </a:lnTo>
                  <a:lnTo>
                    <a:pt x="19212" y="10011"/>
                  </a:lnTo>
                  <a:lnTo>
                    <a:pt x="19272" y="9910"/>
                  </a:lnTo>
                  <a:lnTo>
                    <a:pt x="19331" y="9809"/>
                  </a:lnTo>
                  <a:lnTo>
                    <a:pt x="19389" y="9708"/>
                  </a:lnTo>
                  <a:lnTo>
                    <a:pt x="19446" y="9607"/>
                  </a:lnTo>
                  <a:lnTo>
                    <a:pt x="19501" y="9507"/>
                  </a:lnTo>
                  <a:lnTo>
                    <a:pt x="19555" y="9406"/>
                  </a:lnTo>
                  <a:lnTo>
                    <a:pt x="19607" y="9305"/>
                  </a:lnTo>
                  <a:lnTo>
                    <a:pt x="19658" y="9204"/>
                  </a:lnTo>
                  <a:lnTo>
                    <a:pt x="19709" y="9104"/>
                  </a:lnTo>
                  <a:lnTo>
                    <a:pt x="19758" y="9003"/>
                  </a:lnTo>
                  <a:lnTo>
                    <a:pt x="19852" y="8801"/>
                  </a:lnTo>
                  <a:lnTo>
                    <a:pt x="19897" y="8700"/>
                  </a:lnTo>
                  <a:lnTo>
                    <a:pt x="19942" y="8600"/>
                  </a:lnTo>
                  <a:lnTo>
                    <a:pt x="19985" y="8499"/>
                  </a:lnTo>
                  <a:lnTo>
                    <a:pt x="20027" y="8398"/>
                  </a:lnTo>
                  <a:lnTo>
                    <a:pt x="20068" y="8264"/>
                  </a:lnTo>
                  <a:lnTo>
                    <a:pt x="20148" y="8062"/>
                  </a:lnTo>
                  <a:lnTo>
                    <a:pt x="20186" y="7961"/>
                  </a:lnTo>
                  <a:lnTo>
                    <a:pt x="20223" y="7861"/>
                  </a:lnTo>
                  <a:lnTo>
                    <a:pt x="20259" y="7760"/>
                  </a:lnTo>
                  <a:lnTo>
                    <a:pt x="20294" y="7626"/>
                  </a:lnTo>
                  <a:lnTo>
                    <a:pt x="20329" y="7525"/>
                  </a:lnTo>
                  <a:lnTo>
                    <a:pt x="20395" y="7323"/>
                  </a:lnTo>
                  <a:lnTo>
                    <a:pt x="20427" y="7222"/>
                  </a:lnTo>
                  <a:lnTo>
                    <a:pt x="20458" y="7088"/>
                  </a:lnTo>
                  <a:lnTo>
                    <a:pt x="20488" y="6987"/>
                  </a:lnTo>
                  <a:lnTo>
                    <a:pt x="20517" y="6886"/>
                  </a:lnTo>
                  <a:lnTo>
                    <a:pt x="20546" y="6786"/>
                  </a:lnTo>
                  <a:lnTo>
                    <a:pt x="20574" y="6651"/>
                  </a:lnTo>
                  <a:lnTo>
                    <a:pt x="20601" y="6551"/>
                  </a:lnTo>
                  <a:lnTo>
                    <a:pt x="20628" y="6450"/>
                  </a:lnTo>
                  <a:lnTo>
                    <a:pt x="20654" y="6315"/>
                  </a:lnTo>
                  <a:lnTo>
                    <a:pt x="20679" y="6215"/>
                  </a:lnTo>
                  <a:lnTo>
                    <a:pt x="20704" y="6114"/>
                  </a:lnTo>
                  <a:lnTo>
                    <a:pt x="20728" y="5979"/>
                  </a:lnTo>
                  <a:lnTo>
                    <a:pt x="20751" y="5879"/>
                  </a:lnTo>
                  <a:lnTo>
                    <a:pt x="20774" y="5744"/>
                  </a:lnTo>
                  <a:lnTo>
                    <a:pt x="20796" y="5644"/>
                  </a:lnTo>
                  <a:lnTo>
                    <a:pt x="20818" y="5543"/>
                  </a:lnTo>
                  <a:lnTo>
                    <a:pt x="20840" y="5408"/>
                  </a:lnTo>
                  <a:lnTo>
                    <a:pt x="20860" y="5308"/>
                  </a:lnTo>
                  <a:lnTo>
                    <a:pt x="20881" y="5173"/>
                  </a:lnTo>
                  <a:lnTo>
                    <a:pt x="20901" y="5072"/>
                  </a:lnTo>
                  <a:lnTo>
                    <a:pt x="20920" y="4938"/>
                  </a:lnTo>
                  <a:lnTo>
                    <a:pt x="20940" y="4837"/>
                  </a:lnTo>
                  <a:lnTo>
                    <a:pt x="20958" y="4703"/>
                  </a:lnTo>
                  <a:lnTo>
                    <a:pt x="20977" y="4602"/>
                  </a:lnTo>
                  <a:lnTo>
                    <a:pt x="20995" y="4468"/>
                  </a:lnTo>
                  <a:lnTo>
                    <a:pt x="21013" y="4367"/>
                  </a:lnTo>
                  <a:lnTo>
                    <a:pt x="21030" y="4233"/>
                  </a:lnTo>
                  <a:lnTo>
                    <a:pt x="21048" y="4132"/>
                  </a:lnTo>
                  <a:lnTo>
                    <a:pt x="21065" y="3998"/>
                  </a:lnTo>
                  <a:lnTo>
                    <a:pt x="21082" y="3897"/>
                  </a:lnTo>
                  <a:lnTo>
                    <a:pt x="21098" y="3762"/>
                  </a:lnTo>
                  <a:lnTo>
                    <a:pt x="21115" y="3662"/>
                  </a:lnTo>
                  <a:lnTo>
                    <a:pt x="21131" y="3527"/>
                  </a:lnTo>
                  <a:lnTo>
                    <a:pt x="21147" y="3393"/>
                  </a:lnTo>
                  <a:lnTo>
                    <a:pt x="21163" y="3292"/>
                  </a:lnTo>
                  <a:lnTo>
                    <a:pt x="21179" y="3158"/>
                  </a:lnTo>
                  <a:lnTo>
                    <a:pt x="21211" y="2923"/>
                  </a:lnTo>
                  <a:lnTo>
                    <a:pt x="21322" y="2049"/>
                  </a:lnTo>
                  <a:lnTo>
                    <a:pt x="21354" y="1780"/>
                  </a:lnTo>
                  <a:lnTo>
                    <a:pt x="21388" y="1512"/>
                  </a:lnTo>
                  <a:lnTo>
                    <a:pt x="21404" y="1411"/>
                  </a:lnTo>
                  <a:lnTo>
                    <a:pt x="21422" y="1277"/>
                  </a:lnTo>
                  <a:lnTo>
                    <a:pt x="21439" y="1142"/>
                  </a:lnTo>
                  <a:lnTo>
                    <a:pt x="21457" y="1008"/>
                  </a:lnTo>
                  <a:lnTo>
                    <a:pt x="21474" y="873"/>
                  </a:lnTo>
                  <a:lnTo>
                    <a:pt x="21493" y="739"/>
                  </a:lnTo>
                  <a:lnTo>
                    <a:pt x="21511" y="605"/>
                  </a:lnTo>
                  <a:lnTo>
                    <a:pt x="21530" y="470"/>
                  </a:lnTo>
                  <a:lnTo>
                    <a:pt x="21549" y="336"/>
                  </a:lnTo>
                  <a:lnTo>
                    <a:pt x="21569" y="202"/>
                  </a:lnTo>
                  <a:lnTo>
                    <a:pt x="21589" y="6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CEBEB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 defTabSz="457200">
                <a:defRPr sz="1000" b="0">
                  <a:latin typeface="Calibri"/>
                  <a:ea typeface="Calibri"/>
                  <a:cs typeface="Calibri"/>
                  <a:sym typeface="Calibri"/>
                </a:defRPr>
              </a:pPr>
              <a:endParaRPr sz="500"/>
            </a:p>
          </p:txBody>
        </p:sp>
        <p:sp>
          <p:nvSpPr>
            <p:cNvPr id="201" name="Kształt"/>
            <p:cNvSpPr/>
            <p:nvPr/>
          </p:nvSpPr>
          <p:spPr>
            <a:xfrm>
              <a:off x="2296154" y="6728"/>
              <a:ext cx="7949649" cy="13709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366" y="0"/>
                  </a:lnTo>
                  <a:lnTo>
                    <a:pt x="19836" y="5048"/>
                  </a:lnTo>
                  <a:lnTo>
                    <a:pt x="19736" y="5194"/>
                  </a:lnTo>
                  <a:lnTo>
                    <a:pt x="19635" y="5364"/>
                  </a:lnTo>
                  <a:lnTo>
                    <a:pt x="19531" y="5509"/>
                  </a:lnTo>
                  <a:lnTo>
                    <a:pt x="19426" y="5655"/>
                  </a:lnTo>
                  <a:lnTo>
                    <a:pt x="19320" y="5800"/>
                  </a:lnTo>
                  <a:lnTo>
                    <a:pt x="19211" y="5946"/>
                  </a:lnTo>
                  <a:lnTo>
                    <a:pt x="19101" y="6092"/>
                  </a:lnTo>
                  <a:lnTo>
                    <a:pt x="18990" y="6237"/>
                  </a:lnTo>
                  <a:lnTo>
                    <a:pt x="18877" y="6383"/>
                  </a:lnTo>
                  <a:lnTo>
                    <a:pt x="18763" y="6504"/>
                  </a:lnTo>
                  <a:lnTo>
                    <a:pt x="18647" y="6650"/>
                  </a:lnTo>
                  <a:lnTo>
                    <a:pt x="18529" y="6771"/>
                  </a:lnTo>
                  <a:lnTo>
                    <a:pt x="18411" y="6917"/>
                  </a:lnTo>
                  <a:lnTo>
                    <a:pt x="18290" y="7038"/>
                  </a:lnTo>
                  <a:lnTo>
                    <a:pt x="18169" y="7160"/>
                  </a:lnTo>
                  <a:lnTo>
                    <a:pt x="18046" y="7281"/>
                  </a:lnTo>
                  <a:lnTo>
                    <a:pt x="17922" y="7402"/>
                  </a:lnTo>
                  <a:lnTo>
                    <a:pt x="17796" y="7524"/>
                  </a:lnTo>
                  <a:lnTo>
                    <a:pt x="17670" y="7645"/>
                  </a:lnTo>
                  <a:lnTo>
                    <a:pt x="17542" y="7742"/>
                  </a:lnTo>
                  <a:lnTo>
                    <a:pt x="17412" y="7863"/>
                  </a:lnTo>
                  <a:lnTo>
                    <a:pt x="17282" y="7985"/>
                  </a:lnTo>
                  <a:lnTo>
                    <a:pt x="17151" y="8082"/>
                  </a:lnTo>
                  <a:lnTo>
                    <a:pt x="17018" y="8179"/>
                  </a:lnTo>
                  <a:lnTo>
                    <a:pt x="16884" y="8300"/>
                  </a:lnTo>
                  <a:lnTo>
                    <a:pt x="16614" y="8494"/>
                  </a:lnTo>
                  <a:lnTo>
                    <a:pt x="16339" y="8689"/>
                  </a:lnTo>
                  <a:lnTo>
                    <a:pt x="16061" y="8883"/>
                  </a:lnTo>
                  <a:lnTo>
                    <a:pt x="15779" y="9077"/>
                  </a:lnTo>
                  <a:lnTo>
                    <a:pt x="15636" y="9150"/>
                  </a:lnTo>
                  <a:lnTo>
                    <a:pt x="15493" y="9247"/>
                  </a:lnTo>
                  <a:lnTo>
                    <a:pt x="15349" y="9320"/>
                  </a:lnTo>
                  <a:lnTo>
                    <a:pt x="15204" y="9417"/>
                  </a:lnTo>
                  <a:lnTo>
                    <a:pt x="15059" y="9489"/>
                  </a:lnTo>
                  <a:lnTo>
                    <a:pt x="14913" y="9587"/>
                  </a:lnTo>
                  <a:lnTo>
                    <a:pt x="14470" y="9805"/>
                  </a:lnTo>
                  <a:lnTo>
                    <a:pt x="14322" y="9902"/>
                  </a:lnTo>
                  <a:lnTo>
                    <a:pt x="13721" y="10193"/>
                  </a:lnTo>
                  <a:lnTo>
                    <a:pt x="13570" y="10242"/>
                  </a:lnTo>
                  <a:lnTo>
                    <a:pt x="12960" y="10533"/>
                  </a:lnTo>
                  <a:lnTo>
                    <a:pt x="12807" y="10582"/>
                  </a:lnTo>
                  <a:lnTo>
                    <a:pt x="12500" y="10727"/>
                  </a:lnTo>
                  <a:lnTo>
                    <a:pt x="12345" y="10776"/>
                  </a:lnTo>
                  <a:lnTo>
                    <a:pt x="12191" y="10849"/>
                  </a:lnTo>
                  <a:lnTo>
                    <a:pt x="12036" y="10897"/>
                  </a:lnTo>
                  <a:lnTo>
                    <a:pt x="11882" y="10970"/>
                  </a:lnTo>
                  <a:lnTo>
                    <a:pt x="11727" y="11018"/>
                  </a:lnTo>
                  <a:lnTo>
                    <a:pt x="11572" y="11091"/>
                  </a:lnTo>
                  <a:lnTo>
                    <a:pt x="11262" y="11188"/>
                  </a:lnTo>
                  <a:lnTo>
                    <a:pt x="11107" y="11261"/>
                  </a:lnTo>
                  <a:lnTo>
                    <a:pt x="10796" y="11358"/>
                  </a:lnTo>
                  <a:lnTo>
                    <a:pt x="10641" y="11431"/>
                  </a:lnTo>
                  <a:lnTo>
                    <a:pt x="10022" y="11625"/>
                  </a:lnTo>
                  <a:lnTo>
                    <a:pt x="9867" y="11698"/>
                  </a:lnTo>
                  <a:lnTo>
                    <a:pt x="9252" y="11892"/>
                  </a:lnTo>
                  <a:lnTo>
                    <a:pt x="8793" y="12062"/>
                  </a:lnTo>
                  <a:lnTo>
                    <a:pt x="7888" y="12353"/>
                  </a:lnTo>
                  <a:lnTo>
                    <a:pt x="7739" y="12426"/>
                  </a:lnTo>
                  <a:lnTo>
                    <a:pt x="7003" y="12669"/>
                  </a:lnTo>
                  <a:lnTo>
                    <a:pt x="6858" y="12742"/>
                  </a:lnTo>
                  <a:lnTo>
                    <a:pt x="6427" y="12887"/>
                  </a:lnTo>
                  <a:lnTo>
                    <a:pt x="6285" y="12960"/>
                  </a:lnTo>
                  <a:lnTo>
                    <a:pt x="5865" y="13106"/>
                  </a:lnTo>
                  <a:lnTo>
                    <a:pt x="5726" y="13178"/>
                  </a:lnTo>
                  <a:lnTo>
                    <a:pt x="5589" y="13227"/>
                  </a:lnTo>
                  <a:lnTo>
                    <a:pt x="5453" y="13300"/>
                  </a:lnTo>
                  <a:lnTo>
                    <a:pt x="5183" y="13397"/>
                  </a:lnTo>
                  <a:lnTo>
                    <a:pt x="5050" y="13470"/>
                  </a:lnTo>
                  <a:lnTo>
                    <a:pt x="4918" y="13518"/>
                  </a:lnTo>
                  <a:lnTo>
                    <a:pt x="4657" y="13664"/>
                  </a:lnTo>
                  <a:lnTo>
                    <a:pt x="4528" y="13712"/>
                  </a:lnTo>
                  <a:lnTo>
                    <a:pt x="4401" y="13785"/>
                  </a:lnTo>
                  <a:lnTo>
                    <a:pt x="4274" y="13834"/>
                  </a:lnTo>
                  <a:lnTo>
                    <a:pt x="4150" y="13907"/>
                  </a:lnTo>
                  <a:lnTo>
                    <a:pt x="4026" y="13979"/>
                  </a:lnTo>
                  <a:lnTo>
                    <a:pt x="3904" y="14052"/>
                  </a:lnTo>
                  <a:lnTo>
                    <a:pt x="3783" y="14125"/>
                  </a:lnTo>
                  <a:lnTo>
                    <a:pt x="3663" y="14198"/>
                  </a:lnTo>
                  <a:lnTo>
                    <a:pt x="3545" y="14246"/>
                  </a:lnTo>
                  <a:lnTo>
                    <a:pt x="3428" y="14319"/>
                  </a:lnTo>
                  <a:lnTo>
                    <a:pt x="3313" y="14416"/>
                  </a:lnTo>
                  <a:lnTo>
                    <a:pt x="3199" y="14489"/>
                  </a:lnTo>
                  <a:lnTo>
                    <a:pt x="3087" y="14562"/>
                  </a:lnTo>
                  <a:lnTo>
                    <a:pt x="2976" y="14635"/>
                  </a:lnTo>
                  <a:lnTo>
                    <a:pt x="2867" y="14707"/>
                  </a:lnTo>
                  <a:lnTo>
                    <a:pt x="2759" y="14804"/>
                  </a:lnTo>
                  <a:lnTo>
                    <a:pt x="2653" y="14877"/>
                  </a:lnTo>
                  <a:lnTo>
                    <a:pt x="2549" y="14950"/>
                  </a:lnTo>
                  <a:lnTo>
                    <a:pt x="2446" y="15047"/>
                  </a:lnTo>
                  <a:lnTo>
                    <a:pt x="2345" y="15120"/>
                  </a:lnTo>
                  <a:lnTo>
                    <a:pt x="2246" y="15217"/>
                  </a:lnTo>
                  <a:lnTo>
                    <a:pt x="2149" y="15314"/>
                  </a:lnTo>
                  <a:lnTo>
                    <a:pt x="2053" y="15387"/>
                  </a:lnTo>
                  <a:lnTo>
                    <a:pt x="1959" y="15484"/>
                  </a:lnTo>
                  <a:lnTo>
                    <a:pt x="1867" y="15581"/>
                  </a:lnTo>
                  <a:lnTo>
                    <a:pt x="1777" y="15678"/>
                  </a:lnTo>
                  <a:lnTo>
                    <a:pt x="1689" y="15775"/>
                  </a:lnTo>
                  <a:lnTo>
                    <a:pt x="1602" y="15872"/>
                  </a:lnTo>
                  <a:lnTo>
                    <a:pt x="1518" y="15969"/>
                  </a:lnTo>
                  <a:lnTo>
                    <a:pt x="1436" y="16067"/>
                  </a:lnTo>
                  <a:lnTo>
                    <a:pt x="1355" y="16188"/>
                  </a:lnTo>
                  <a:lnTo>
                    <a:pt x="1277" y="16285"/>
                  </a:lnTo>
                  <a:lnTo>
                    <a:pt x="1200" y="16406"/>
                  </a:lnTo>
                  <a:lnTo>
                    <a:pt x="1126" y="16503"/>
                  </a:lnTo>
                  <a:lnTo>
                    <a:pt x="1054" y="16625"/>
                  </a:lnTo>
                  <a:lnTo>
                    <a:pt x="984" y="16722"/>
                  </a:lnTo>
                  <a:lnTo>
                    <a:pt x="916" y="16843"/>
                  </a:lnTo>
                  <a:lnTo>
                    <a:pt x="850" y="16964"/>
                  </a:lnTo>
                  <a:lnTo>
                    <a:pt x="787" y="17086"/>
                  </a:lnTo>
                  <a:lnTo>
                    <a:pt x="726" y="17207"/>
                  </a:lnTo>
                  <a:lnTo>
                    <a:pt x="667" y="17329"/>
                  </a:lnTo>
                  <a:lnTo>
                    <a:pt x="610" y="17474"/>
                  </a:lnTo>
                  <a:lnTo>
                    <a:pt x="556" y="17596"/>
                  </a:lnTo>
                  <a:lnTo>
                    <a:pt x="504" y="17717"/>
                  </a:lnTo>
                  <a:lnTo>
                    <a:pt x="454" y="17862"/>
                  </a:lnTo>
                  <a:lnTo>
                    <a:pt x="407" y="17984"/>
                  </a:lnTo>
                  <a:lnTo>
                    <a:pt x="362" y="18129"/>
                  </a:lnTo>
                  <a:lnTo>
                    <a:pt x="320" y="18275"/>
                  </a:lnTo>
                  <a:lnTo>
                    <a:pt x="280" y="18421"/>
                  </a:lnTo>
                  <a:lnTo>
                    <a:pt x="243" y="18566"/>
                  </a:lnTo>
                  <a:lnTo>
                    <a:pt x="208" y="18712"/>
                  </a:lnTo>
                  <a:lnTo>
                    <a:pt x="176" y="18858"/>
                  </a:lnTo>
                  <a:lnTo>
                    <a:pt x="147" y="19003"/>
                  </a:lnTo>
                  <a:lnTo>
                    <a:pt x="120" y="19173"/>
                  </a:lnTo>
                  <a:lnTo>
                    <a:pt x="95" y="19319"/>
                  </a:lnTo>
                  <a:lnTo>
                    <a:pt x="74" y="19489"/>
                  </a:lnTo>
                  <a:lnTo>
                    <a:pt x="55" y="19658"/>
                  </a:lnTo>
                  <a:lnTo>
                    <a:pt x="39" y="19828"/>
                  </a:lnTo>
                  <a:lnTo>
                    <a:pt x="25" y="19998"/>
                  </a:lnTo>
                  <a:lnTo>
                    <a:pt x="15" y="20168"/>
                  </a:lnTo>
                  <a:lnTo>
                    <a:pt x="7" y="20338"/>
                  </a:lnTo>
                  <a:lnTo>
                    <a:pt x="2" y="20508"/>
                  </a:lnTo>
                  <a:lnTo>
                    <a:pt x="0" y="20702"/>
                  </a:lnTo>
                  <a:lnTo>
                    <a:pt x="1" y="20872"/>
                  </a:lnTo>
                  <a:lnTo>
                    <a:pt x="5" y="21066"/>
                  </a:lnTo>
                  <a:lnTo>
                    <a:pt x="11" y="21260"/>
                  </a:lnTo>
                  <a:lnTo>
                    <a:pt x="21" y="21454"/>
                  </a:lnTo>
                  <a:lnTo>
                    <a:pt x="32" y="21600"/>
                  </a:lnTo>
                  <a:lnTo>
                    <a:pt x="11591" y="21600"/>
                  </a:lnTo>
                  <a:lnTo>
                    <a:pt x="11650" y="21576"/>
                  </a:lnTo>
                  <a:lnTo>
                    <a:pt x="11790" y="21527"/>
                  </a:lnTo>
                  <a:lnTo>
                    <a:pt x="11929" y="21454"/>
                  </a:lnTo>
                  <a:lnTo>
                    <a:pt x="12065" y="21382"/>
                  </a:lnTo>
                  <a:lnTo>
                    <a:pt x="12200" y="21309"/>
                  </a:lnTo>
                  <a:lnTo>
                    <a:pt x="12333" y="21236"/>
                  </a:lnTo>
                  <a:lnTo>
                    <a:pt x="12464" y="21187"/>
                  </a:lnTo>
                  <a:lnTo>
                    <a:pt x="12593" y="21115"/>
                  </a:lnTo>
                  <a:lnTo>
                    <a:pt x="12720" y="21042"/>
                  </a:lnTo>
                  <a:lnTo>
                    <a:pt x="12846" y="20969"/>
                  </a:lnTo>
                  <a:lnTo>
                    <a:pt x="12969" y="20896"/>
                  </a:lnTo>
                  <a:lnTo>
                    <a:pt x="13091" y="20848"/>
                  </a:lnTo>
                  <a:lnTo>
                    <a:pt x="13211" y="20775"/>
                  </a:lnTo>
                  <a:lnTo>
                    <a:pt x="13329" y="20702"/>
                  </a:lnTo>
                  <a:lnTo>
                    <a:pt x="13446" y="20629"/>
                  </a:lnTo>
                  <a:lnTo>
                    <a:pt x="13561" y="20556"/>
                  </a:lnTo>
                  <a:lnTo>
                    <a:pt x="13674" y="20484"/>
                  </a:lnTo>
                  <a:lnTo>
                    <a:pt x="13785" y="20411"/>
                  </a:lnTo>
                  <a:lnTo>
                    <a:pt x="13895" y="20338"/>
                  </a:lnTo>
                  <a:lnTo>
                    <a:pt x="14002" y="20289"/>
                  </a:lnTo>
                  <a:lnTo>
                    <a:pt x="14109" y="20217"/>
                  </a:lnTo>
                  <a:lnTo>
                    <a:pt x="14213" y="20144"/>
                  </a:lnTo>
                  <a:lnTo>
                    <a:pt x="14316" y="20071"/>
                  </a:lnTo>
                  <a:lnTo>
                    <a:pt x="14418" y="19998"/>
                  </a:lnTo>
                  <a:lnTo>
                    <a:pt x="14518" y="19925"/>
                  </a:lnTo>
                  <a:lnTo>
                    <a:pt x="14616" y="19853"/>
                  </a:lnTo>
                  <a:lnTo>
                    <a:pt x="14712" y="19780"/>
                  </a:lnTo>
                  <a:lnTo>
                    <a:pt x="14807" y="19707"/>
                  </a:lnTo>
                  <a:lnTo>
                    <a:pt x="14901" y="19634"/>
                  </a:lnTo>
                  <a:lnTo>
                    <a:pt x="14993" y="19561"/>
                  </a:lnTo>
                  <a:lnTo>
                    <a:pt x="15083" y="19489"/>
                  </a:lnTo>
                  <a:lnTo>
                    <a:pt x="15172" y="19416"/>
                  </a:lnTo>
                  <a:lnTo>
                    <a:pt x="15260" y="19343"/>
                  </a:lnTo>
                  <a:lnTo>
                    <a:pt x="15346" y="19270"/>
                  </a:lnTo>
                  <a:lnTo>
                    <a:pt x="15430" y="19197"/>
                  </a:lnTo>
                  <a:lnTo>
                    <a:pt x="15513" y="19124"/>
                  </a:lnTo>
                  <a:lnTo>
                    <a:pt x="15595" y="19052"/>
                  </a:lnTo>
                  <a:lnTo>
                    <a:pt x="15675" y="18979"/>
                  </a:lnTo>
                  <a:lnTo>
                    <a:pt x="15754" y="18906"/>
                  </a:lnTo>
                  <a:lnTo>
                    <a:pt x="15832" y="18809"/>
                  </a:lnTo>
                  <a:lnTo>
                    <a:pt x="15908" y="18736"/>
                  </a:lnTo>
                  <a:lnTo>
                    <a:pt x="15982" y="18663"/>
                  </a:lnTo>
                  <a:lnTo>
                    <a:pt x="16056" y="18591"/>
                  </a:lnTo>
                  <a:lnTo>
                    <a:pt x="16128" y="18518"/>
                  </a:lnTo>
                  <a:lnTo>
                    <a:pt x="16199" y="18445"/>
                  </a:lnTo>
                  <a:lnTo>
                    <a:pt x="16268" y="18372"/>
                  </a:lnTo>
                  <a:lnTo>
                    <a:pt x="16336" y="18275"/>
                  </a:lnTo>
                  <a:lnTo>
                    <a:pt x="16403" y="18202"/>
                  </a:lnTo>
                  <a:lnTo>
                    <a:pt x="16469" y="18129"/>
                  </a:lnTo>
                  <a:lnTo>
                    <a:pt x="16533" y="18057"/>
                  </a:lnTo>
                  <a:lnTo>
                    <a:pt x="16597" y="17984"/>
                  </a:lnTo>
                  <a:lnTo>
                    <a:pt x="16659" y="17887"/>
                  </a:lnTo>
                  <a:lnTo>
                    <a:pt x="16779" y="17741"/>
                  </a:lnTo>
                  <a:lnTo>
                    <a:pt x="16837" y="17668"/>
                  </a:lnTo>
                  <a:lnTo>
                    <a:pt x="16895" y="17571"/>
                  </a:lnTo>
                  <a:lnTo>
                    <a:pt x="16951" y="17498"/>
                  </a:lnTo>
                  <a:lnTo>
                    <a:pt x="17006" y="17426"/>
                  </a:lnTo>
                  <a:lnTo>
                    <a:pt x="17060" y="17353"/>
                  </a:lnTo>
                  <a:lnTo>
                    <a:pt x="17113" y="17256"/>
                  </a:lnTo>
                  <a:lnTo>
                    <a:pt x="17165" y="17183"/>
                  </a:lnTo>
                  <a:lnTo>
                    <a:pt x="17216" y="17110"/>
                  </a:lnTo>
                  <a:lnTo>
                    <a:pt x="17265" y="17013"/>
                  </a:lnTo>
                  <a:lnTo>
                    <a:pt x="17314" y="16940"/>
                  </a:lnTo>
                  <a:lnTo>
                    <a:pt x="17362" y="16867"/>
                  </a:lnTo>
                  <a:lnTo>
                    <a:pt x="17408" y="16770"/>
                  </a:lnTo>
                  <a:lnTo>
                    <a:pt x="17454" y="16698"/>
                  </a:lnTo>
                  <a:lnTo>
                    <a:pt x="17499" y="16625"/>
                  </a:lnTo>
                  <a:lnTo>
                    <a:pt x="17542" y="16528"/>
                  </a:lnTo>
                  <a:lnTo>
                    <a:pt x="17585" y="16455"/>
                  </a:lnTo>
                  <a:lnTo>
                    <a:pt x="17627" y="16358"/>
                  </a:lnTo>
                  <a:lnTo>
                    <a:pt x="17668" y="16285"/>
                  </a:lnTo>
                  <a:lnTo>
                    <a:pt x="17708" y="16188"/>
                  </a:lnTo>
                  <a:lnTo>
                    <a:pt x="17748" y="16115"/>
                  </a:lnTo>
                  <a:lnTo>
                    <a:pt x="17786" y="16042"/>
                  </a:lnTo>
                  <a:lnTo>
                    <a:pt x="17823" y="15945"/>
                  </a:lnTo>
                  <a:lnTo>
                    <a:pt x="17860" y="15872"/>
                  </a:lnTo>
                  <a:lnTo>
                    <a:pt x="17896" y="15775"/>
                  </a:lnTo>
                  <a:lnTo>
                    <a:pt x="17931" y="15702"/>
                  </a:lnTo>
                  <a:lnTo>
                    <a:pt x="17965" y="15605"/>
                  </a:lnTo>
                  <a:lnTo>
                    <a:pt x="17999" y="15533"/>
                  </a:lnTo>
                  <a:lnTo>
                    <a:pt x="18031" y="15436"/>
                  </a:lnTo>
                  <a:lnTo>
                    <a:pt x="18063" y="15338"/>
                  </a:lnTo>
                  <a:lnTo>
                    <a:pt x="18094" y="15266"/>
                  </a:lnTo>
                  <a:lnTo>
                    <a:pt x="18125" y="15169"/>
                  </a:lnTo>
                  <a:lnTo>
                    <a:pt x="18155" y="15096"/>
                  </a:lnTo>
                  <a:lnTo>
                    <a:pt x="18184" y="14999"/>
                  </a:lnTo>
                  <a:lnTo>
                    <a:pt x="18212" y="14902"/>
                  </a:lnTo>
                  <a:lnTo>
                    <a:pt x="18240" y="14829"/>
                  </a:lnTo>
                  <a:lnTo>
                    <a:pt x="18267" y="14732"/>
                  </a:lnTo>
                  <a:lnTo>
                    <a:pt x="18294" y="14659"/>
                  </a:lnTo>
                  <a:lnTo>
                    <a:pt x="18320" y="14562"/>
                  </a:lnTo>
                  <a:lnTo>
                    <a:pt x="18345" y="14465"/>
                  </a:lnTo>
                  <a:lnTo>
                    <a:pt x="18370" y="14392"/>
                  </a:lnTo>
                  <a:lnTo>
                    <a:pt x="18394" y="14295"/>
                  </a:lnTo>
                  <a:lnTo>
                    <a:pt x="18440" y="14101"/>
                  </a:lnTo>
                  <a:lnTo>
                    <a:pt x="18463" y="14028"/>
                  </a:lnTo>
                  <a:lnTo>
                    <a:pt x="18485" y="13931"/>
                  </a:lnTo>
                  <a:lnTo>
                    <a:pt x="18527" y="13737"/>
                  </a:lnTo>
                  <a:lnTo>
                    <a:pt x="18548" y="13664"/>
                  </a:lnTo>
                  <a:lnTo>
                    <a:pt x="18588" y="13470"/>
                  </a:lnTo>
                  <a:lnTo>
                    <a:pt x="18626" y="13276"/>
                  </a:lnTo>
                  <a:lnTo>
                    <a:pt x="18644" y="13178"/>
                  </a:lnTo>
                  <a:lnTo>
                    <a:pt x="18662" y="13106"/>
                  </a:lnTo>
                  <a:lnTo>
                    <a:pt x="18680" y="13009"/>
                  </a:lnTo>
                  <a:lnTo>
                    <a:pt x="18697" y="12911"/>
                  </a:lnTo>
                  <a:lnTo>
                    <a:pt x="18731" y="12717"/>
                  </a:lnTo>
                  <a:lnTo>
                    <a:pt x="18795" y="12329"/>
                  </a:lnTo>
                  <a:lnTo>
                    <a:pt x="18855" y="11941"/>
                  </a:lnTo>
                  <a:lnTo>
                    <a:pt x="18869" y="11844"/>
                  </a:lnTo>
                  <a:lnTo>
                    <a:pt x="18884" y="11747"/>
                  </a:lnTo>
                  <a:lnTo>
                    <a:pt x="18898" y="11649"/>
                  </a:lnTo>
                  <a:lnTo>
                    <a:pt x="18926" y="11455"/>
                  </a:lnTo>
                  <a:lnTo>
                    <a:pt x="18939" y="11358"/>
                  </a:lnTo>
                  <a:lnTo>
                    <a:pt x="18967" y="11164"/>
                  </a:lnTo>
                  <a:lnTo>
                    <a:pt x="18980" y="11067"/>
                  </a:lnTo>
                  <a:lnTo>
                    <a:pt x="19007" y="10849"/>
                  </a:lnTo>
                  <a:lnTo>
                    <a:pt x="19034" y="10654"/>
                  </a:lnTo>
                  <a:lnTo>
                    <a:pt x="19115" y="10023"/>
                  </a:lnTo>
                  <a:lnTo>
                    <a:pt x="19157" y="9732"/>
                  </a:lnTo>
                  <a:lnTo>
                    <a:pt x="19171" y="9611"/>
                  </a:lnTo>
                  <a:lnTo>
                    <a:pt x="19199" y="9417"/>
                  </a:lnTo>
                  <a:lnTo>
                    <a:pt x="19214" y="9295"/>
                  </a:lnTo>
                  <a:lnTo>
                    <a:pt x="19229" y="9198"/>
                  </a:lnTo>
                  <a:lnTo>
                    <a:pt x="19244" y="9077"/>
                  </a:lnTo>
                  <a:lnTo>
                    <a:pt x="19259" y="8980"/>
                  </a:lnTo>
                  <a:lnTo>
                    <a:pt x="19275" y="8858"/>
                  </a:lnTo>
                  <a:lnTo>
                    <a:pt x="19307" y="8664"/>
                  </a:lnTo>
                  <a:lnTo>
                    <a:pt x="19323" y="8543"/>
                  </a:lnTo>
                  <a:lnTo>
                    <a:pt x="19340" y="8446"/>
                  </a:lnTo>
                  <a:lnTo>
                    <a:pt x="19357" y="8324"/>
                  </a:lnTo>
                  <a:lnTo>
                    <a:pt x="19374" y="8227"/>
                  </a:lnTo>
                  <a:lnTo>
                    <a:pt x="19391" y="8106"/>
                  </a:lnTo>
                  <a:lnTo>
                    <a:pt x="19409" y="8009"/>
                  </a:lnTo>
                  <a:lnTo>
                    <a:pt x="19428" y="7888"/>
                  </a:lnTo>
                  <a:lnTo>
                    <a:pt x="19447" y="7766"/>
                  </a:lnTo>
                  <a:lnTo>
                    <a:pt x="19466" y="7669"/>
                  </a:lnTo>
                  <a:lnTo>
                    <a:pt x="19485" y="7548"/>
                  </a:lnTo>
                  <a:lnTo>
                    <a:pt x="19505" y="7451"/>
                  </a:lnTo>
                  <a:lnTo>
                    <a:pt x="19526" y="7329"/>
                  </a:lnTo>
                  <a:lnTo>
                    <a:pt x="19547" y="7208"/>
                  </a:lnTo>
                  <a:lnTo>
                    <a:pt x="19568" y="7111"/>
                  </a:lnTo>
                  <a:lnTo>
                    <a:pt x="19590" y="6990"/>
                  </a:lnTo>
                  <a:lnTo>
                    <a:pt x="19613" y="6868"/>
                  </a:lnTo>
                  <a:lnTo>
                    <a:pt x="19635" y="6771"/>
                  </a:lnTo>
                  <a:lnTo>
                    <a:pt x="19683" y="6529"/>
                  </a:lnTo>
                  <a:lnTo>
                    <a:pt x="19708" y="6407"/>
                  </a:lnTo>
                  <a:lnTo>
                    <a:pt x="19733" y="6310"/>
                  </a:lnTo>
                  <a:lnTo>
                    <a:pt x="19759" y="6189"/>
                  </a:lnTo>
                  <a:lnTo>
                    <a:pt x="19785" y="6067"/>
                  </a:lnTo>
                  <a:lnTo>
                    <a:pt x="19812" y="5946"/>
                  </a:lnTo>
                  <a:lnTo>
                    <a:pt x="19840" y="5825"/>
                  </a:lnTo>
                  <a:lnTo>
                    <a:pt x="19868" y="570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CEBEB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 defTabSz="457200">
                <a:defRPr sz="1000" b="0">
                  <a:latin typeface="Calibri"/>
                  <a:ea typeface="Calibri"/>
                  <a:cs typeface="Calibri"/>
                  <a:sym typeface="Calibri"/>
                </a:defRPr>
              </a:pPr>
              <a:endParaRPr sz="500"/>
            </a:p>
          </p:txBody>
        </p:sp>
        <p:sp>
          <p:nvSpPr>
            <p:cNvPr id="202" name="Kształt"/>
            <p:cNvSpPr/>
            <p:nvPr/>
          </p:nvSpPr>
          <p:spPr>
            <a:xfrm>
              <a:off x="9662803" y="6140084"/>
              <a:ext cx="3204191" cy="7575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980" y="11089"/>
                  </a:lnTo>
                  <a:lnTo>
                    <a:pt x="16692" y="11419"/>
                  </a:lnTo>
                  <a:lnTo>
                    <a:pt x="16400" y="11744"/>
                  </a:lnTo>
                  <a:lnTo>
                    <a:pt x="16103" y="12063"/>
                  </a:lnTo>
                  <a:lnTo>
                    <a:pt x="15801" y="12376"/>
                  </a:lnTo>
                  <a:lnTo>
                    <a:pt x="15495" y="12685"/>
                  </a:lnTo>
                  <a:lnTo>
                    <a:pt x="15184" y="12988"/>
                  </a:lnTo>
                  <a:lnTo>
                    <a:pt x="14868" y="13287"/>
                  </a:lnTo>
                  <a:lnTo>
                    <a:pt x="14548" y="13580"/>
                  </a:lnTo>
                  <a:lnTo>
                    <a:pt x="14224" y="13868"/>
                  </a:lnTo>
                  <a:lnTo>
                    <a:pt x="13895" y="14151"/>
                  </a:lnTo>
                  <a:lnTo>
                    <a:pt x="13563" y="14430"/>
                  </a:lnTo>
                  <a:lnTo>
                    <a:pt x="13226" y="14703"/>
                  </a:lnTo>
                  <a:lnTo>
                    <a:pt x="12885" y="14972"/>
                  </a:lnTo>
                  <a:lnTo>
                    <a:pt x="12540" y="15236"/>
                  </a:lnTo>
                  <a:lnTo>
                    <a:pt x="12191" y="15496"/>
                  </a:lnTo>
                  <a:lnTo>
                    <a:pt x="11838" y="15751"/>
                  </a:lnTo>
                  <a:lnTo>
                    <a:pt x="11482" y="16002"/>
                  </a:lnTo>
                  <a:lnTo>
                    <a:pt x="11122" y="16248"/>
                  </a:lnTo>
                  <a:lnTo>
                    <a:pt x="10758" y="16490"/>
                  </a:lnTo>
                  <a:lnTo>
                    <a:pt x="10391" y="16728"/>
                  </a:lnTo>
                  <a:lnTo>
                    <a:pt x="10020" y="16962"/>
                  </a:lnTo>
                  <a:lnTo>
                    <a:pt x="9646" y="17191"/>
                  </a:lnTo>
                  <a:lnTo>
                    <a:pt x="9269" y="17417"/>
                  </a:lnTo>
                  <a:lnTo>
                    <a:pt x="8889" y="17638"/>
                  </a:lnTo>
                  <a:lnTo>
                    <a:pt x="8505" y="17856"/>
                  </a:lnTo>
                  <a:lnTo>
                    <a:pt x="8119" y="18070"/>
                  </a:lnTo>
                  <a:lnTo>
                    <a:pt x="7729" y="18280"/>
                  </a:lnTo>
                  <a:lnTo>
                    <a:pt x="7337" y="18486"/>
                  </a:lnTo>
                  <a:lnTo>
                    <a:pt x="6942" y="18689"/>
                  </a:lnTo>
                  <a:lnTo>
                    <a:pt x="6544" y="18888"/>
                  </a:lnTo>
                  <a:lnTo>
                    <a:pt x="6143" y="19084"/>
                  </a:lnTo>
                  <a:lnTo>
                    <a:pt x="5740" y="19276"/>
                  </a:lnTo>
                  <a:lnTo>
                    <a:pt x="5334" y="19465"/>
                  </a:lnTo>
                  <a:lnTo>
                    <a:pt x="4926" y="19651"/>
                  </a:lnTo>
                  <a:lnTo>
                    <a:pt x="4516" y="19833"/>
                  </a:lnTo>
                  <a:lnTo>
                    <a:pt x="4103" y="20012"/>
                  </a:lnTo>
                  <a:lnTo>
                    <a:pt x="3688" y="20188"/>
                  </a:lnTo>
                  <a:lnTo>
                    <a:pt x="3271" y="20361"/>
                  </a:lnTo>
                  <a:lnTo>
                    <a:pt x="2852" y="20532"/>
                  </a:lnTo>
                  <a:lnTo>
                    <a:pt x="2431" y="20699"/>
                  </a:lnTo>
                  <a:lnTo>
                    <a:pt x="2008" y="20863"/>
                  </a:lnTo>
                  <a:lnTo>
                    <a:pt x="1584" y="21025"/>
                  </a:lnTo>
                  <a:lnTo>
                    <a:pt x="1157" y="21184"/>
                  </a:lnTo>
                  <a:lnTo>
                    <a:pt x="730" y="21341"/>
                  </a:lnTo>
                  <a:lnTo>
                    <a:pt x="300" y="21495"/>
                  </a:lnTo>
                  <a:lnTo>
                    <a:pt x="0" y="21600"/>
                  </a:lnTo>
                  <a:lnTo>
                    <a:pt x="14940" y="21600"/>
                  </a:lnTo>
                  <a:lnTo>
                    <a:pt x="14996" y="21289"/>
                  </a:lnTo>
                  <a:lnTo>
                    <a:pt x="15038" y="21060"/>
                  </a:lnTo>
                  <a:lnTo>
                    <a:pt x="15080" y="20830"/>
                  </a:lnTo>
                  <a:lnTo>
                    <a:pt x="15122" y="20599"/>
                  </a:lnTo>
                  <a:lnTo>
                    <a:pt x="15165" y="20368"/>
                  </a:lnTo>
                  <a:lnTo>
                    <a:pt x="15253" y="19902"/>
                  </a:lnTo>
                  <a:lnTo>
                    <a:pt x="15298" y="19668"/>
                  </a:lnTo>
                  <a:lnTo>
                    <a:pt x="15343" y="19433"/>
                  </a:lnTo>
                  <a:lnTo>
                    <a:pt x="15389" y="19198"/>
                  </a:lnTo>
                  <a:lnTo>
                    <a:pt x="15436" y="18961"/>
                  </a:lnTo>
                  <a:lnTo>
                    <a:pt x="15484" y="18724"/>
                  </a:lnTo>
                  <a:lnTo>
                    <a:pt x="15533" y="18486"/>
                  </a:lnTo>
                  <a:lnTo>
                    <a:pt x="15582" y="18247"/>
                  </a:lnTo>
                  <a:lnTo>
                    <a:pt x="15633" y="18007"/>
                  </a:lnTo>
                  <a:lnTo>
                    <a:pt x="15685" y="17767"/>
                  </a:lnTo>
                  <a:lnTo>
                    <a:pt x="15737" y="17525"/>
                  </a:lnTo>
                  <a:lnTo>
                    <a:pt x="15791" y="17283"/>
                  </a:lnTo>
                  <a:lnTo>
                    <a:pt x="15846" y="17040"/>
                  </a:lnTo>
                  <a:lnTo>
                    <a:pt x="15902" y="16796"/>
                  </a:lnTo>
                  <a:lnTo>
                    <a:pt x="15960" y="16552"/>
                  </a:lnTo>
                  <a:lnTo>
                    <a:pt x="16019" y="16306"/>
                  </a:lnTo>
                  <a:lnTo>
                    <a:pt x="16079" y="16060"/>
                  </a:lnTo>
                  <a:lnTo>
                    <a:pt x="16140" y="15812"/>
                  </a:lnTo>
                  <a:lnTo>
                    <a:pt x="16203" y="15564"/>
                  </a:lnTo>
                  <a:lnTo>
                    <a:pt x="16268" y="15315"/>
                  </a:lnTo>
                  <a:lnTo>
                    <a:pt x="16334" y="15066"/>
                  </a:lnTo>
                  <a:lnTo>
                    <a:pt x="16402" y="14815"/>
                  </a:lnTo>
                  <a:lnTo>
                    <a:pt x="16471" y="14564"/>
                  </a:lnTo>
                  <a:lnTo>
                    <a:pt x="16542" y="14311"/>
                  </a:lnTo>
                  <a:lnTo>
                    <a:pt x="16615" y="14058"/>
                  </a:lnTo>
                  <a:lnTo>
                    <a:pt x="16690" y="13804"/>
                  </a:lnTo>
                  <a:lnTo>
                    <a:pt x="16767" y="13549"/>
                  </a:lnTo>
                  <a:lnTo>
                    <a:pt x="16845" y="13293"/>
                  </a:lnTo>
                  <a:lnTo>
                    <a:pt x="16925" y="13037"/>
                  </a:lnTo>
                  <a:lnTo>
                    <a:pt x="17008" y="12779"/>
                  </a:lnTo>
                  <a:lnTo>
                    <a:pt x="17092" y="12521"/>
                  </a:lnTo>
                  <a:lnTo>
                    <a:pt x="17179" y="12262"/>
                  </a:lnTo>
                  <a:lnTo>
                    <a:pt x="17268" y="12002"/>
                  </a:lnTo>
                  <a:lnTo>
                    <a:pt x="17359" y="11740"/>
                  </a:lnTo>
                  <a:lnTo>
                    <a:pt x="17452" y="11479"/>
                  </a:lnTo>
                  <a:lnTo>
                    <a:pt x="17548" y="11216"/>
                  </a:lnTo>
                  <a:lnTo>
                    <a:pt x="17645" y="10952"/>
                  </a:lnTo>
                  <a:lnTo>
                    <a:pt x="17746" y="10687"/>
                  </a:lnTo>
                  <a:lnTo>
                    <a:pt x="17849" y="10422"/>
                  </a:lnTo>
                  <a:lnTo>
                    <a:pt x="17954" y="10156"/>
                  </a:lnTo>
                  <a:lnTo>
                    <a:pt x="18061" y="9888"/>
                  </a:lnTo>
                  <a:lnTo>
                    <a:pt x="21600" y="139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CEBEB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 defTabSz="457200">
                <a:defRPr sz="1000" b="0">
                  <a:latin typeface="Calibri"/>
                  <a:ea typeface="Calibri"/>
                  <a:cs typeface="Calibri"/>
                  <a:sym typeface="Calibri"/>
                </a:defRPr>
              </a:pPr>
              <a:endParaRPr sz="500"/>
            </a:p>
          </p:txBody>
        </p:sp>
      </p:grpSp>
      <p:pic>
        <p:nvPicPr>
          <p:cNvPr id="20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394" y="464741"/>
            <a:ext cx="2928514" cy="1126553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Podtytuł 2"/>
          <p:cNvSpPr txBox="1"/>
          <p:nvPr/>
        </p:nvSpPr>
        <p:spPr>
          <a:xfrm>
            <a:off x="933189" y="5137272"/>
            <a:ext cx="4908526" cy="1481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2859" tIns="22859" rIns="22859" bIns="22859">
            <a:spAutoFit/>
          </a:bodyPr>
          <a:lstStyle/>
          <a:p>
            <a:pPr defTabSz="457200">
              <a:spcBef>
                <a:spcPts val="600"/>
              </a:spcBef>
              <a:spcAft>
                <a:spcPts val="600"/>
              </a:spcAft>
              <a:defRPr sz="2300" b="0">
                <a:solidFill>
                  <a:srgbClr val="345528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pl-PL" sz="1600" dirty="0"/>
              <a:t>Beata Rodak</a:t>
            </a:r>
          </a:p>
          <a:p>
            <a:pPr defTabSz="457200">
              <a:defRPr sz="2300" b="0">
                <a:solidFill>
                  <a:srgbClr val="345528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lang="pl-PL" sz="1600" dirty="0"/>
              <a:t>Naczelnik Wydziału Aktywizacji Obszarów Wiejskich</a:t>
            </a:r>
          </a:p>
          <a:p>
            <a:pPr defTabSz="457200">
              <a:defRPr sz="2300" b="0">
                <a:solidFill>
                  <a:srgbClr val="345528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lang="pl-PL" sz="1600" dirty="0"/>
              <a:t>Departament Wspólnej Polityki Rolnej</a:t>
            </a:r>
          </a:p>
          <a:p>
            <a:pPr defTabSz="457200">
              <a:defRPr sz="2300" b="0">
                <a:solidFill>
                  <a:srgbClr val="345528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lang="pl-PL" sz="1600" dirty="0"/>
              <a:t>Ministerstwo Rolnictwa i Rozwoju Wsi</a:t>
            </a:r>
          </a:p>
          <a:p>
            <a:pPr defTabSz="457200">
              <a:lnSpc>
                <a:spcPct val="150000"/>
              </a:lnSpc>
              <a:spcBef>
                <a:spcPts val="300"/>
              </a:spcBef>
              <a:defRPr sz="2900" b="0">
                <a:solidFill>
                  <a:srgbClr val="345528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lang="pl-PL" sz="14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hlinkClick r:id="rId5"/>
              </a:rPr>
              <a:t>beata.rodak@minrol.gov.pl</a:t>
            </a:r>
            <a:r>
              <a:rPr lang="pl-PL" sz="14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endParaRPr lang="en-US" sz="145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018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1600" y="-8883182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1692449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59" tIns="22859" rIns="22859" bIns="22859">
            <a:spAutoFit/>
          </a:bodyPr>
          <a:lstStyle/>
          <a:p>
            <a:pPr defTabSz="457200">
              <a:lnSpc>
                <a:spcPct val="90000"/>
              </a:lnSpc>
              <a:defRPr sz="4800" b="0">
                <a:latin typeface="Lato Bold"/>
                <a:ea typeface="Lato Bold"/>
                <a:cs typeface="Lato Bold"/>
                <a:sym typeface="Lato Bold"/>
              </a:defRPr>
            </a:pPr>
            <a:r>
              <a:rPr lang="pl-PL" sz="2400" dirty="0">
                <a:solidFill>
                  <a:schemeClr val="bg2">
                    <a:lumMod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KONTEKST</a:t>
            </a:r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1871561"/>
            <a:ext cx="10922400" cy="4134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pl-PL" sz="1600" dirty="0">
                <a:solidFill>
                  <a:srgbClr val="212121"/>
                </a:solidFill>
                <a:latin typeface="+mj-lt"/>
              </a:rPr>
              <a:t>W Strategii na rzecz Odpowiedzialnego Rozwoju do roku 2020 (z perspektywą do 2030 r.), przyjętej przez Radę Ministrów w dniu </a:t>
            </a:r>
            <a:br>
              <a:rPr lang="pl-PL" sz="1600" dirty="0">
                <a:solidFill>
                  <a:srgbClr val="212121"/>
                </a:solidFill>
                <a:latin typeface="+mj-lt"/>
              </a:rPr>
            </a:br>
            <a:r>
              <a:rPr lang="pl-PL" sz="1600" dirty="0">
                <a:solidFill>
                  <a:srgbClr val="212121"/>
                </a:solidFill>
                <a:latin typeface="+mj-lt"/>
              </a:rPr>
              <a:t>14 lutego 2017 r., wskazano, że: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12121"/>
                </a:solidFill>
                <a:latin typeface="+mj-lt"/>
              </a:rPr>
              <a:t>jednym z działań po 2020 roku ma być: </a:t>
            </a:r>
            <a:r>
              <a:rPr lang="pl-PL" sz="1600" b="1" i="1" dirty="0">
                <a:solidFill>
                  <a:srgbClr val="212121"/>
                </a:solidFill>
                <a:latin typeface="+mj-lt"/>
              </a:rPr>
              <a:t>upowszechnienie i usprawnienie mechanizmów terytorialnych </a:t>
            </a:r>
            <a:r>
              <a:rPr lang="pl-PL" sz="1600" i="1" dirty="0">
                <a:solidFill>
                  <a:srgbClr val="212121"/>
                </a:solidFill>
                <a:latin typeface="+mj-lt"/>
              </a:rPr>
              <a:t>stosowanych w ramach krajowych i regionalnych programów operacyjnych 2014-2020 </a:t>
            </a:r>
            <a:r>
              <a:rPr lang="pl-PL" sz="1600" b="1" i="1" dirty="0">
                <a:solidFill>
                  <a:srgbClr val="212121"/>
                </a:solidFill>
                <a:latin typeface="+mj-lt"/>
              </a:rPr>
              <a:t>w realizacji działań rozwojowych finansowanych również z innych źródeł </a:t>
            </a:r>
            <a:r>
              <a:rPr lang="pl-PL" sz="1600" i="1" dirty="0">
                <a:solidFill>
                  <a:srgbClr val="212121"/>
                </a:solidFill>
                <a:latin typeface="+mj-lt"/>
              </a:rPr>
              <a:t>(np. EOG, Fundusz Norweski, budżet państwa), np. ZIT, </a:t>
            </a:r>
            <a:r>
              <a:rPr lang="pl-PL" sz="1600" b="1" i="1" dirty="0">
                <a:solidFill>
                  <a:srgbClr val="212121"/>
                </a:solidFill>
                <a:latin typeface="+mj-lt"/>
              </a:rPr>
              <a:t>RLKS</a:t>
            </a:r>
            <a:r>
              <a:rPr lang="pl-PL" sz="1600" i="1" dirty="0">
                <a:solidFill>
                  <a:srgbClr val="212121"/>
                </a:solidFill>
                <a:latin typeface="+mj-lt"/>
              </a:rPr>
              <a:t>, instrumenty regionalne;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1600" i="1" dirty="0">
                <a:solidFill>
                  <a:srgbClr val="212121"/>
                </a:solidFill>
                <a:latin typeface="+mj-lt"/>
              </a:rPr>
              <a:t>Dla obszarów wiejskich dedykowany jest LEADER, stanowiący integralną część RLKS. Natomiast RLKS adresowany </a:t>
            </a:r>
            <a:r>
              <a:rPr lang="pl-PL" sz="1600" b="1" i="1" dirty="0">
                <a:solidFill>
                  <a:srgbClr val="212121"/>
                </a:solidFill>
                <a:latin typeface="+mj-lt"/>
              </a:rPr>
              <a:t>jest również </a:t>
            </a:r>
            <a:br>
              <a:rPr lang="pl-PL" sz="1600" b="1" i="1" dirty="0">
                <a:solidFill>
                  <a:srgbClr val="212121"/>
                </a:solidFill>
                <a:latin typeface="+mj-lt"/>
              </a:rPr>
            </a:br>
            <a:r>
              <a:rPr lang="pl-PL" sz="1600" b="1" i="1" dirty="0">
                <a:solidFill>
                  <a:srgbClr val="212121"/>
                </a:solidFill>
                <a:latin typeface="+mj-lt"/>
              </a:rPr>
              <a:t>do obszarów miejskich i rybackich</a:t>
            </a:r>
            <a:r>
              <a:rPr lang="pl-PL" sz="1600" i="1" dirty="0">
                <a:solidFill>
                  <a:srgbClr val="212121"/>
                </a:solidFill>
                <a:latin typeface="+mj-lt"/>
              </a:rPr>
              <a:t>, gdzie może być stosowany EFFROW, co jest bardzo istotne dla </a:t>
            </a:r>
            <a:r>
              <a:rPr lang="pl-PL" sz="1600" b="1" i="1" dirty="0">
                <a:solidFill>
                  <a:srgbClr val="212121"/>
                </a:solidFill>
                <a:latin typeface="+mj-lt"/>
              </a:rPr>
              <a:t>wdrażania przedsięwzięć </a:t>
            </a:r>
            <a:br>
              <a:rPr lang="pl-PL" sz="1600" b="1" i="1" dirty="0">
                <a:solidFill>
                  <a:srgbClr val="212121"/>
                </a:solidFill>
                <a:latin typeface="+mj-lt"/>
              </a:rPr>
            </a:br>
            <a:r>
              <a:rPr lang="pl-PL" sz="1600" b="1" i="1" dirty="0">
                <a:solidFill>
                  <a:srgbClr val="212121"/>
                </a:solidFill>
                <a:latin typeface="+mj-lt"/>
              </a:rPr>
              <a:t>w zakresie powiązań funkcjonalnych miasto-wieś.</a:t>
            </a:r>
          </a:p>
          <a:p>
            <a:pPr algn="just">
              <a:spcBef>
                <a:spcPts val="1200"/>
              </a:spcBef>
            </a:pPr>
            <a:r>
              <a:rPr lang="pl-PL" sz="1600" dirty="0">
                <a:solidFill>
                  <a:srgbClr val="212121"/>
                </a:solidFill>
                <a:latin typeface="+mj-lt"/>
              </a:rPr>
              <a:t>W celu prawidłowej realizacji RLKS sposób i warunki wdrażania RLKS ze wszystkich funduszy zostały uszczegółowione </a:t>
            </a:r>
            <a:br>
              <a:rPr lang="pl-PL" sz="1600" dirty="0">
                <a:solidFill>
                  <a:srgbClr val="212121"/>
                </a:solidFill>
                <a:latin typeface="+mj-lt"/>
              </a:rPr>
            </a:br>
            <a:r>
              <a:rPr lang="pl-PL" sz="1600" dirty="0">
                <a:solidFill>
                  <a:srgbClr val="212121"/>
                </a:solidFill>
                <a:latin typeface="+mj-lt"/>
              </a:rPr>
              <a:t>w jednej ustawie z dnia 20 lutego 2015 r</a:t>
            </a:r>
            <a:r>
              <a:rPr lang="pl-PL" sz="1600" b="1" dirty="0">
                <a:solidFill>
                  <a:srgbClr val="212121"/>
                </a:solidFill>
                <a:latin typeface="+mj-lt"/>
              </a:rPr>
              <a:t>. </a:t>
            </a:r>
            <a:r>
              <a:rPr lang="pl-PL" sz="1600" b="1" i="1" dirty="0">
                <a:solidFill>
                  <a:srgbClr val="212121"/>
                </a:solidFill>
                <a:latin typeface="+mj-lt"/>
              </a:rPr>
              <a:t>o rozwoju lokalnym z udziałem lokalnej społeczności </a:t>
            </a:r>
            <a:r>
              <a:rPr lang="pl-PL" sz="1600" dirty="0">
                <a:solidFill>
                  <a:srgbClr val="212121"/>
                </a:solidFill>
                <a:latin typeface="+mj-lt"/>
              </a:rPr>
              <a:t>(Dz. U. z 2019 r. poz. 1167). </a:t>
            </a:r>
          </a:p>
          <a:p>
            <a:pPr algn="just">
              <a:spcBef>
                <a:spcPts val="1200"/>
              </a:spcBef>
            </a:pPr>
            <a:r>
              <a:rPr lang="pl-PL" sz="1600" dirty="0">
                <a:solidFill>
                  <a:srgbClr val="212121"/>
                </a:solidFill>
                <a:latin typeface="+mj-lt"/>
              </a:rPr>
              <a:t>Niemniej jednak na progu nowej perspektywy finansowej </a:t>
            </a:r>
            <a:r>
              <a:rPr lang="pl-PL" sz="1600" b="1" dirty="0">
                <a:solidFill>
                  <a:srgbClr val="212121"/>
                </a:solidFill>
                <a:latin typeface="+mj-lt"/>
              </a:rPr>
              <a:t>konieczne jest określenie na nowo warunków realizacji RLKS, </a:t>
            </a:r>
            <a:br>
              <a:rPr lang="pl-PL" sz="1600" b="1" dirty="0">
                <a:solidFill>
                  <a:srgbClr val="212121"/>
                </a:solidFill>
                <a:latin typeface="+mj-lt"/>
              </a:rPr>
            </a:br>
            <a:r>
              <a:rPr lang="pl-PL" sz="1600" b="1" dirty="0">
                <a:solidFill>
                  <a:srgbClr val="212121"/>
                </a:solidFill>
                <a:latin typeface="+mj-lt"/>
              </a:rPr>
              <a:t>które będą wynikały z uwarunkowań określonych funduszy</a:t>
            </a:r>
            <a:r>
              <a:rPr lang="pl-PL" sz="1600" dirty="0">
                <a:solidFill>
                  <a:srgbClr val="212121"/>
                </a:solidFill>
                <a:latin typeface="+mj-lt"/>
              </a:rPr>
              <a:t>, z uwzględnieniem ujednolicenia zasad pomiędzy funduszami i programami, a także w zakresie realizacji działań rozwojowych w sposób społecznie i terytorialnie zrównoważony wynikający z nowych uwarunkowań społeczno-gospodarczych służących m.in. </a:t>
            </a:r>
            <a:r>
              <a:rPr lang="pl-PL" sz="1600" b="1" dirty="0">
                <a:solidFill>
                  <a:srgbClr val="212121"/>
                </a:solidFill>
                <a:latin typeface="+mj-lt"/>
              </a:rPr>
              <a:t>odbudowie po kryzysie w następstwie COVID-19. </a:t>
            </a:r>
          </a:p>
        </p:txBody>
      </p:sp>
    </p:spTree>
    <p:extLst>
      <p:ext uri="{BB962C8B-B14F-4D97-AF65-F5344CB8AC3E}">
        <p14:creationId xmlns:p14="http://schemas.microsoft.com/office/powerpoint/2010/main" val="123424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1600" y="-8883182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1694051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59" tIns="22859" rIns="22859" bIns="22859">
            <a:spAutoFit/>
          </a:bodyPr>
          <a:lstStyle/>
          <a:p>
            <a:pPr defTabSz="457200">
              <a:lnSpc>
                <a:spcPct val="90000"/>
              </a:lnSpc>
              <a:defRPr sz="4800" b="0">
                <a:latin typeface="Lato Bold"/>
                <a:ea typeface="Lato Bold"/>
                <a:cs typeface="Lato Bold"/>
                <a:sym typeface="Lato Bold"/>
              </a:defRPr>
            </a:pPr>
            <a:r>
              <a:rPr lang="pl-P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CEL</a:t>
            </a:r>
            <a:r>
              <a:rPr lang="pl-PL" sz="24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ZMIAN</a:t>
            </a:r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29018514"/>
              </p:ext>
            </p:extLst>
          </p:nvPr>
        </p:nvGraphicFramePr>
        <p:xfrm>
          <a:off x="1237245" y="1337274"/>
          <a:ext cx="9717511" cy="5331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1607488" y="2080512"/>
            <a:ext cx="773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2">
                    <a:lumMod val="75000"/>
                  </a:schemeClr>
                </a:solidFill>
              </a:rPr>
              <a:t>1.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1607488" y="5363479"/>
            <a:ext cx="773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2">
                    <a:lumMod val="75000"/>
                  </a:schemeClr>
                </a:solidFill>
              </a:rPr>
              <a:t>3.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1994350" y="3741330"/>
            <a:ext cx="773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2">
                    <a:lumMod val="75000"/>
                  </a:schemeClr>
                </a:solidFill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4282361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1600" y="-8883182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2327238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59" tIns="22859" rIns="22859" bIns="22859">
            <a:spAutoFit/>
          </a:bodyPr>
          <a:lstStyle/>
          <a:p>
            <a:pPr defTabSz="457200">
              <a:lnSpc>
                <a:spcPct val="90000"/>
              </a:lnSpc>
              <a:defRPr sz="4800" b="0">
                <a:latin typeface="Lato Bold"/>
                <a:ea typeface="Lato Bold"/>
                <a:cs typeface="Lato Bold"/>
                <a:sym typeface="Lato Bold"/>
              </a:defRPr>
            </a:pPr>
            <a:r>
              <a:rPr lang="pl-P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ZAKRES</a:t>
            </a:r>
            <a:r>
              <a:rPr lang="pl-PL" sz="24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ZMIAN</a:t>
            </a:r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8096882"/>
              </p:ext>
            </p:extLst>
          </p:nvPr>
        </p:nvGraphicFramePr>
        <p:xfrm>
          <a:off x="579567" y="1907931"/>
          <a:ext cx="11032866" cy="4712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447630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1600" y="-8883182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4428774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NOWA PODSTAWA PRAWNA</a:t>
            </a:r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56722" y="1853765"/>
            <a:ext cx="4039609" cy="403960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8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2585663" y="5400869"/>
            <a:ext cx="8441097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360363" lvl="0" indent="-360363" algn="just">
              <a:buFont typeface="Wingdings" panose="05000000000000000000" pitchFamily="2" charset="2"/>
              <a:buChar char="v"/>
            </a:pP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657069" y="1575079"/>
            <a:ext cx="7649308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000" b="1" dirty="0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„ROZPORZĄDZENIE CPR”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pl-PL" sz="1600" i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czyli 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pl-PL" sz="1600" i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Rozporządzenie Parlamentu Europejskiego i Rady (UE) nr ………… z dnia ………. 2021 r. ustanawiające wspólne przepisy dotyczące Europejskiego Funduszu Rozwoju Regionalnego, Europejskiego Funduszu Społecznego Plus, Funduszu Spójności i Europejskiego Funduszu Morskiego i Rybackiego, a także przepisy finansowe na potrzeby tych funduszy oraz na potrzeby Funduszu Azylu i Migracji, Funduszu Bezpieczeństwa Wewnętrznego i Instrumentu na rzecz Zarządzania Granicami i Wiz (Dz. Urz. UE ………),</a:t>
            </a:r>
            <a:br>
              <a:rPr lang="pl-PL" sz="1600" i="1" dirty="0">
                <a:solidFill>
                  <a:schemeClr val="bg2">
                    <a:lumMod val="50000"/>
                  </a:schemeClr>
                </a:solidFill>
                <a:latin typeface="+mj-lt"/>
              </a:rPr>
            </a:br>
            <a:r>
              <a:rPr lang="pl-PL" sz="1600" i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w ramach którego przewiduje się, że: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l-PL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EFRR, EFS+ i EFMR (oraz?) JTF możne 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wspierać rozwój lokalny kierowany przez społeczność; 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rozwój lokalny kierowany przez społeczność </a:t>
            </a:r>
            <a:r>
              <a:rPr lang="pl-PL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będzie kierowany przez lokalne grupy działania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, w których skład wchodzą przedstawiciele publicznych i prywatnych lokalnych interesów społeczno-gospodarczych i w których to grupach żadna pojedyncza grupa interesu nie kontroluje procesu podejmowania decyzji; 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właściwe instytucje zarządzające </a:t>
            </a:r>
            <a:r>
              <a:rPr lang="pl-PL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określają kryteria wyboru lokalnych strategii rozwoju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, powołują komitet odpowiedzialny za dokonanie takiego wyboru i zatwierdzają strategie wybrane przez ten komitet.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endParaRPr lang="pl-PL" sz="1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3094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41455" y="-8933424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Prostokąt 3"/>
          <p:cNvSpPr/>
          <p:nvPr/>
        </p:nvSpPr>
        <p:spPr>
          <a:xfrm>
            <a:off x="657069" y="1642950"/>
            <a:ext cx="8649485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Art. 16 ust. 1 stanowi, iż wsparcie przygotowawcze temu samemu podmiotowi </a:t>
            </a:r>
            <a:r>
              <a:rPr lang="pl-PL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może być udzielone tylko raz i tylko w ramach jednego programu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.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Mając na celu umożliwienie udzielenia wparcia na przygotowanie LSR na okres 2021-2027, </a:t>
            </a:r>
            <a:r>
              <a:rPr lang="pl-PL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wprowadzono nową regulację 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w brzmieniu:</a:t>
            </a:r>
          </a:p>
          <a:p>
            <a:pPr marL="623888" lvl="0" algn="just">
              <a:spcBef>
                <a:spcPts val="1800"/>
              </a:spcBef>
              <a:spcAft>
                <a:spcPts val="600"/>
              </a:spcAft>
            </a:pPr>
            <a:r>
              <a:rPr lang="pl-PL" sz="1600" b="1" i="1" dirty="0">
                <a:solidFill>
                  <a:schemeClr val="bg2">
                    <a:lumMod val="50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„1a. Wsparcie, o którym mowa w ust. 1 może być udzielone kolejny raz albo / lub w ramach innego programu, o ile zostanie udzielone nie wcześniej niż po upływie 3 lat od dnia udzielenia tego wsparcia po raz ostatni.”</a:t>
            </a:r>
          </a:p>
        </p:txBody>
      </p:sp>
      <p:sp>
        <p:nvSpPr>
          <p:cNvPr id="5" name="Prostokąt 4"/>
          <p:cNvSpPr/>
          <p:nvPr/>
        </p:nvSpPr>
        <p:spPr>
          <a:xfrm>
            <a:off x="657069" y="4115114"/>
            <a:ext cx="78519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pl-PL" sz="1600" dirty="0">
              <a:solidFill>
                <a:schemeClr val="bg2">
                  <a:lumMod val="50000"/>
                </a:schemeClr>
              </a:solidFill>
            </a:endParaRPr>
          </a:p>
          <a:p>
            <a:pPr marL="361950" lvl="0" indent="-361950" algn="just">
              <a:buFont typeface="Wingdings" panose="05000000000000000000" pitchFamily="2" charset="2"/>
              <a:buChar char="v"/>
            </a:pPr>
            <a:endParaRPr lang="pl-PL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Na co jest…"/>
          <p:cNvSpPr txBox="1"/>
          <p:nvPr/>
        </p:nvSpPr>
        <p:spPr>
          <a:xfrm>
            <a:off x="679088" y="490733"/>
            <a:ext cx="3188050" cy="710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WSPARCIE </a:t>
            </a:r>
          </a:p>
          <a:p>
            <a:r>
              <a:rPr lang="pl-PL" dirty="0"/>
              <a:t>PRZYGOTOWAWCZE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0347"/>
            <a:ext cx="2857500" cy="203835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Prostokąt 2"/>
          <p:cNvSpPr/>
          <p:nvPr/>
        </p:nvSpPr>
        <p:spPr>
          <a:xfrm>
            <a:off x="3203448" y="4324392"/>
            <a:ext cx="8098536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W związku z umożliwieniem </a:t>
            </a:r>
            <a:r>
              <a:rPr lang="pl-PL" sz="1600" b="1" dirty="0">
                <a:solidFill>
                  <a:schemeClr val="bg2">
                    <a:lumMod val="50000"/>
                  </a:schemeClr>
                </a:solidFill>
              </a:rPr>
              <a:t>nowym podmiotom 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oraz </a:t>
            </a:r>
            <a:r>
              <a:rPr lang="pl-PL" sz="1600" b="1" dirty="0">
                <a:solidFill>
                  <a:schemeClr val="bg2">
                    <a:lumMod val="50000"/>
                  </a:schemeClr>
                </a:solidFill>
              </a:rPr>
              <a:t>LGD obecnie 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realizującym swoje LSR ubiegania się o wsparcie przygotowawcze, może dojść do sytuacji, w której na obszarze danej gminy będzie opracowywanych </a:t>
            </a:r>
            <a:r>
              <a:rPr lang="pl-PL" sz="1600" b="1" dirty="0">
                <a:solidFill>
                  <a:schemeClr val="bg2">
                    <a:lumMod val="50000"/>
                  </a:schemeClr>
                </a:solidFill>
              </a:rPr>
              <a:t>więcej niż jedna LSR. 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Uchylona zostanie regulacja w zakresie ograniczenia do jednej LSR na obszarze danej gminy.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Dodatkowo wprowadzono </a:t>
            </a:r>
            <a:r>
              <a:rPr lang="pl-PL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aktualizację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wymogów dotyczących uzyskania tego wsparcia </a:t>
            </a:r>
            <a:b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</a:b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w zakresie konieczności </a:t>
            </a:r>
            <a:r>
              <a:rPr lang="pl-PL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spełnienia warunku liczby mieszkańców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– regulacja analogiczna jak </a:t>
            </a:r>
            <a:b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</a:b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w przypadku warunków wyboru LSR.</a:t>
            </a:r>
          </a:p>
        </p:txBody>
      </p:sp>
    </p:spTree>
    <p:extLst>
      <p:ext uri="{BB962C8B-B14F-4D97-AF65-F5344CB8AC3E}">
        <p14:creationId xmlns:p14="http://schemas.microsoft.com/office/powerpoint/2010/main" val="2132278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7684" y="-8863085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2744019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LGD i JEJ ORGANY</a:t>
            </a:r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Prostokąt 3"/>
          <p:cNvSpPr/>
          <p:nvPr/>
        </p:nvSpPr>
        <p:spPr>
          <a:xfrm>
            <a:off x="657069" y="1485897"/>
            <a:ext cx="11181735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Zgodnie z art. 4: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LGD działa jako </a:t>
            </a:r>
            <a:r>
              <a:rPr lang="pl-PL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stowarzyszenie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posiadające osobowość prawną.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Bez zmian pozostają regulacje dot. tworzenia i działania LGD, w tym stosowanie przepisów ustawy z dnia </a:t>
            </a:r>
            <a:b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</a:b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7 kwietnia 1989 r. - Prawo o stowarzyszeniach (Dz. U. z 2020 r. poz. 2261), oraz że:</a:t>
            </a:r>
          </a:p>
          <a:p>
            <a:pPr marL="623888" lvl="0" indent="-342900">
              <a:buFont typeface="Wingdings" panose="05000000000000000000" pitchFamily="2" charset="2"/>
              <a:buChar char="v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członkami zwyczajnymi LGD mogą być osoby fizyczne i osoby prawne, w tym jednostki samorządu terytorialnego, </a:t>
            </a:r>
            <a:b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</a:b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z wyłączeniem województw;</a:t>
            </a:r>
          </a:p>
          <a:p>
            <a:pPr marL="623888" lvl="0" indent="-342900" algn="just">
              <a:buFont typeface="Wingdings" panose="05000000000000000000" pitchFamily="2" charset="2"/>
              <a:buChar char="v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nadzór nad LGD sprawuje marszałek województwa;</a:t>
            </a:r>
          </a:p>
          <a:p>
            <a:pPr marL="623888" lvl="0" indent="-342900" algn="just">
              <a:buFont typeface="Wingdings" panose="05000000000000000000" pitchFamily="2" charset="2"/>
              <a:buChar char="v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LGD, w zakresie określonym w jej statucie, może prowadzić działalność gospodarczą służącą realizacji LSR;</a:t>
            </a:r>
          </a:p>
          <a:p>
            <a:pPr marL="623888" lvl="0" indent="-342900" algn="just">
              <a:buFont typeface="Wingdings" panose="05000000000000000000" pitchFamily="2" charset="2"/>
              <a:buChar char="v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LGD, oprócz organów wymaganych na podstawie art. 11 ustawy z dnia 7 kwietnia 1989 r. - Prawo o stowarzyszeniach, </a:t>
            </a:r>
            <a:b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</a:b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jest obowiązana posiadać organ, do którego właściwości należy:</a:t>
            </a:r>
          </a:p>
          <a:p>
            <a:pPr marL="3675063" lvl="0" indent="-360363">
              <a:buFont typeface="+mj-lt"/>
              <a:buAutoNum type="alphaLcParenR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wybór operacji w rozumieniu art. 2 pkt 9 rozporządzenia nr 1303/2013 oraz art. 2 pkt 3 rozporządzenia CPR, zwanych dalej „operacjami”, które mają być realizowane w ramach LSR, oraz</a:t>
            </a:r>
          </a:p>
          <a:p>
            <a:pPr marL="3675063" lvl="0" indent="-360363" algn="just">
              <a:buFont typeface="+mj-lt"/>
              <a:buAutoNum type="alphaLcParenR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ustalenie kwoty wsparcia.</a:t>
            </a:r>
          </a:p>
          <a:p>
            <a:pPr marL="3314700" lvl="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Wprowadzono nowe regulacje zapewniając radzie LGD możliwość wykorzystania </a:t>
            </a:r>
            <a:r>
              <a:rPr lang="pl-PL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środków komunikacji elektronicznej w głosowaniach na oraz poza posiedzeniami - bez ograniczenia czasowego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,  zatem nie tylko w przypadku obowiązywania stanu zagrożenia epidemicznego lub stanu epidemii (art. 4 ust. 8-11 ustawy o RLKS).</a:t>
            </a:r>
          </a:p>
          <a:p>
            <a:pPr marL="2971800" algn="ctr">
              <a:spcBef>
                <a:spcPts val="600"/>
              </a:spcBef>
              <a:spcAft>
                <a:spcPts val="600"/>
              </a:spcAft>
            </a:pPr>
            <a:r>
              <a:rPr lang="pl-PL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Pozostałe elementy regulacji dot. organów LGD nie ulegają zmianie.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3471"/>
            <a:ext cx="3965331" cy="268452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706418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1600" y="-8883182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1429556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KOMISJA</a:t>
            </a:r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2585663" y="5400869"/>
            <a:ext cx="8441097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360363" lvl="0" indent="-360363" algn="just">
              <a:buFont typeface="Wingdings" panose="05000000000000000000" pitchFamily="2" charset="2"/>
              <a:buChar char="v"/>
            </a:pP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57069" y="1692432"/>
            <a:ext cx="9229844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algn="just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pl-PL" sz="1600" kern="0" dirty="0">
                <a:solidFill>
                  <a:srgbClr val="E7E6E6">
                    <a:lumMod val="50000"/>
                  </a:srgbClr>
                </a:solidFill>
                <a:latin typeface="+mj-lt"/>
              </a:rPr>
              <a:t>Komisję, jak dotychczas, </a:t>
            </a:r>
            <a:r>
              <a:rPr lang="pl-PL" sz="1600" b="1" kern="0" dirty="0">
                <a:solidFill>
                  <a:srgbClr val="E7E6E6">
                    <a:lumMod val="50000"/>
                  </a:srgbClr>
                </a:solidFill>
                <a:latin typeface="+mj-lt"/>
              </a:rPr>
              <a:t>powołuje zarząd województwa </a:t>
            </a:r>
            <a:r>
              <a:rPr lang="pl-PL" sz="1600" kern="0" dirty="0">
                <a:solidFill>
                  <a:srgbClr val="E7E6E6">
                    <a:lumMod val="50000"/>
                  </a:srgbClr>
                </a:solidFill>
                <a:latin typeface="+mj-lt"/>
              </a:rPr>
              <a:t>w drodze </a:t>
            </a:r>
            <a:r>
              <a:rPr lang="pl-PL" sz="1600" b="1" kern="0" dirty="0">
                <a:solidFill>
                  <a:srgbClr val="E7E6E6">
                    <a:lumMod val="50000"/>
                  </a:srgbClr>
                </a:solidFill>
                <a:latin typeface="+mj-lt"/>
              </a:rPr>
              <a:t>uchwały</a:t>
            </a:r>
            <a:r>
              <a:rPr lang="pl-PL" sz="1600" kern="0" dirty="0">
                <a:solidFill>
                  <a:srgbClr val="E7E6E6">
                    <a:lumMod val="50000"/>
                  </a:srgbClr>
                </a:solidFill>
                <a:latin typeface="+mj-lt"/>
              </a:rPr>
              <a:t>.</a:t>
            </a:r>
          </a:p>
          <a:p>
            <a:pPr marL="361950" indent="-361950" algn="just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pl-PL" sz="1600" b="1" kern="0" dirty="0">
                <a:solidFill>
                  <a:srgbClr val="E7E6E6">
                    <a:lumMod val="50000"/>
                  </a:srgbClr>
                </a:solidFill>
                <a:latin typeface="+mj-lt"/>
              </a:rPr>
              <a:t>Skład komisji </a:t>
            </a:r>
            <a:r>
              <a:rPr lang="pl-PL" sz="1600" kern="0" dirty="0">
                <a:solidFill>
                  <a:srgbClr val="E7E6E6">
                    <a:lumMod val="50000"/>
                  </a:srgbClr>
                </a:solidFill>
                <a:latin typeface="+mj-lt"/>
              </a:rPr>
              <a:t>pozostaje bez zmian: </a:t>
            </a:r>
            <a:r>
              <a:rPr lang="pl-PL" sz="1600" b="1" kern="0" dirty="0">
                <a:solidFill>
                  <a:srgbClr val="E7E6E6">
                    <a:lumMod val="50000"/>
                  </a:srgbClr>
                </a:solidFill>
                <a:latin typeface="+mj-lt"/>
              </a:rPr>
              <a:t>przedstawiciele zarządu województwa i eksperci</a:t>
            </a:r>
            <a:r>
              <a:rPr lang="pl-PL" sz="1600" kern="0" dirty="0">
                <a:solidFill>
                  <a:srgbClr val="E7E6E6">
                    <a:lumMod val="50000"/>
                  </a:srgbClr>
                </a:solidFill>
                <a:latin typeface="+mj-lt"/>
              </a:rPr>
              <a:t>, a na wniosek ministrów właściwych - dodatkowo nie więcej niż po dwóch przedstawicieli przez nich wskazanych, parytet bez zmian.</a:t>
            </a:r>
          </a:p>
          <a:p>
            <a:pPr marL="361950" indent="-361950" algn="just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pl-PL" sz="1600" kern="0" dirty="0">
                <a:solidFill>
                  <a:srgbClr val="E7E6E6">
                    <a:lumMod val="50000"/>
                  </a:srgbClr>
                </a:solidFill>
                <a:latin typeface="+mj-lt"/>
              </a:rPr>
              <a:t>Regulamin działania komisji dalej normuje zasady jej funkcjonowania, przy czym dodatkowo:</a:t>
            </a:r>
          </a:p>
          <a:p>
            <a:pPr marL="819150" lvl="1" indent="-3619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l-PL" sz="1600" b="1" kern="0" dirty="0">
                <a:solidFill>
                  <a:srgbClr val="E7E6E6">
                    <a:lumMod val="50000"/>
                  </a:srgbClr>
                </a:solidFill>
                <a:latin typeface="+mj-lt"/>
              </a:rPr>
              <a:t>uwzględnia rolę przedstawicieli zarządu województwa i ekspertów</a:t>
            </a:r>
            <a:r>
              <a:rPr lang="pl-PL" sz="1600" kern="0" dirty="0">
                <a:solidFill>
                  <a:srgbClr val="E7E6E6">
                    <a:lumMod val="50000"/>
                  </a:srgbClr>
                </a:solidFill>
                <a:latin typeface="+mj-lt"/>
              </a:rPr>
              <a:t> w procesie wyboru LSR, </a:t>
            </a:r>
            <a:br>
              <a:rPr lang="pl-PL" sz="1600" kern="0" dirty="0">
                <a:solidFill>
                  <a:srgbClr val="E7E6E6">
                    <a:lumMod val="50000"/>
                  </a:srgbClr>
                </a:solidFill>
                <a:latin typeface="+mj-lt"/>
              </a:rPr>
            </a:br>
            <a:r>
              <a:rPr lang="pl-PL" sz="1600" kern="0" dirty="0">
                <a:solidFill>
                  <a:srgbClr val="E7E6E6">
                    <a:lumMod val="50000"/>
                  </a:srgbClr>
                </a:solidFill>
                <a:latin typeface="+mj-lt"/>
              </a:rPr>
              <a:t>m.in poprzez </a:t>
            </a:r>
            <a:r>
              <a:rPr lang="pl-PL" sz="1600" b="1" kern="0" dirty="0">
                <a:solidFill>
                  <a:srgbClr val="E7E6E6">
                    <a:lumMod val="50000"/>
                  </a:srgbClr>
                </a:solidFill>
                <a:latin typeface="+mj-lt"/>
              </a:rPr>
              <a:t>podział zadań między członków komisji </a:t>
            </a:r>
            <a:r>
              <a:rPr lang="pl-PL" sz="1600" kern="0" dirty="0">
                <a:solidFill>
                  <a:srgbClr val="E7E6E6">
                    <a:lumMod val="50000"/>
                  </a:srgbClr>
                </a:solidFill>
                <a:latin typeface="+mj-lt"/>
              </a:rPr>
              <a:t>w taki sposób, że:</a:t>
            </a:r>
          </a:p>
          <a:p>
            <a:pPr marL="984250" lvl="0" indent="-350838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600" b="1" kern="0" dirty="0">
                <a:solidFill>
                  <a:srgbClr val="E7E6E6">
                    <a:lumMod val="50000"/>
                  </a:srgbClr>
                </a:solidFill>
                <a:latin typeface="+mj-lt"/>
              </a:rPr>
              <a:t>PRZEDSTAWICIELE ZARZĄDU WOJEWÓDZTWA </a:t>
            </a:r>
            <a:r>
              <a:rPr lang="pl-PL" sz="1600" kern="0" dirty="0">
                <a:solidFill>
                  <a:srgbClr val="E7E6E6">
                    <a:lumMod val="50000"/>
                  </a:srgbClr>
                </a:solidFill>
                <a:latin typeface="+mj-lt"/>
              </a:rPr>
              <a:t>dokonywać będą weryfikacji </a:t>
            </a:r>
            <a:r>
              <a:rPr lang="pl-PL" sz="1600" b="1" kern="0" dirty="0">
                <a:solidFill>
                  <a:srgbClr val="E7E6E6">
                    <a:lumMod val="50000"/>
                  </a:srgbClr>
                </a:solidFill>
                <a:latin typeface="+mj-lt"/>
              </a:rPr>
              <a:t>WARUNKÓW DOSTĘPU</a:t>
            </a:r>
            <a:r>
              <a:rPr lang="pl-PL" sz="1600" kern="0" dirty="0">
                <a:solidFill>
                  <a:srgbClr val="E7E6E6">
                    <a:lumMod val="50000"/>
                  </a:srgbClr>
                </a:solidFill>
                <a:latin typeface="+mj-lt"/>
              </a:rPr>
              <a:t>,</a:t>
            </a:r>
          </a:p>
          <a:p>
            <a:pPr marL="984250" lvl="0" indent="-350838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600" b="1" kern="0" dirty="0">
                <a:solidFill>
                  <a:srgbClr val="E7E6E6">
                    <a:lumMod val="50000"/>
                  </a:srgbClr>
                </a:solidFill>
                <a:latin typeface="+mj-lt"/>
              </a:rPr>
              <a:t>EKSPERCI </a:t>
            </a:r>
            <a:r>
              <a:rPr lang="pl-PL" sz="1600" kern="0" dirty="0">
                <a:solidFill>
                  <a:srgbClr val="E7E6E6">
                    <a:lumMod val="50000"/>
                  </a:srgbClr>
                </a:solidFill>
                <a:latin typeface="+mj-lt"/>
              </a:rPr>
              <a:t>oceniać będą pod względem </a:t>
            </a:r>
            <a:r>
              <a:rPr lang="pl-PL" sz="1600" b="1" kern="0" dirty="0">
                <a:solidFill>
                  <a:srgbClr val="E7E6E6">
                    <a:lumMod val="50000"/>
                  </a:srgbClr>
                </a:solidFill>
                <a:latin typeface="+mj-lt"/>
              </a:rPr>
              <a:t>SPEŁNIENIA KRYTERIÓW</a:t>
            </a:r>
            <a:r>
              <a:rPr lang="pl-PL" sz="1600" kern="0" dirty="0">
                <a:solidFill>
                  <a:srgbClr val="E7E6E6">
                    <a:lumMod val="50000"/>
                  </a:srgbClr>
                </a:solidFill>
                <a:latin typeface="+mj-lt"/>
              </a:rPr>
              <a:t> wyboru LSR;</a:t>
            </a:r>
          </a:p>
          <a:p>
            <a:pPr marL="819150" lvl="1" indent="-3619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l-PL" sz="1600" kern="0" dirty="0">
                <a:solidFill>
                  <a:srgbClr val="E7E6E6">
                    <a:lumMod val="50000"/>
                  </a:srgbClr>
                </a:solidFill>
                <a:latin typeface="+mj-lt"/>
              </a:rPr>
              <a:t>wprowadzono postanowienia dotyczące </a:t>
            </a:r>
            <a:r>
              <a:rPr lang="pl-PL" sz="1600" b="1" kern="0" dirty="0">
                <a:solidFill>
                  <a:srgbClr val="E7E6E6">
                    <a:lumMod val="50000"/>
                  </a:srgbClr>
                </a:solidFill>
                <a:latin typeface="+mj-lt"/>
              </a:rPr>
              <a:t>użycia środków komunikacji elektronicznej</a:t>
            </a:r>
            <a:br>
              <a:rPr lang="pl-PL" sz="1600" b="1" kern="0" dirty="0">
                <a:solidFill>
                  <a:srgbClr val="E7E6E6">
                    <a:lumMod val="50000"/>
                  </a:srgbClr>
                </a:solidFill>
                <a:latin typeface="+mj-lt"/>
              </a:rPr>
            </a:br>
            <a:r>
              <a:rPr lang="pl-PL" sz="1600" b="1" kern="0" dirty="0">
                <a:solidFill>
                  <a:srgbClr val="E7E6E6">
                    <a:lumMod val="50000"/>
                  </a:srgbClr>
                </a:solidFill>
                <a:latin typeface="+mj-lt"/>
              </a:rPr>
              <a:t> i podpisów elektronicznych.</a:t>
            </a:r>
            <a:r>
              <a:rPr lang="pl-PL" sz="1600" kern="0" dirty="0">
                <a:solidFill>
                  <a:srgbClr val="E7E6E6">
                    <a:lumMod val="50000"/>
                  </a:srgbClr>
                </a:solidFill>
                <a:latin typeface="+mj-lt"/>
              </a:rPr>
              <a:t> </a:t>
            </a:r>
          </a:p>
          <a:p>
            <a:pPr marL="352425" lvl="0" algn="ctr">
              <a:spcBef>
                <a:spcPts val="600"/>
              </a:spcBef>
              <a:spcAft>
                <a:spcPts val="600"/>
              </a:spcAft>
            </a:pPr>
            <a:r>
              <a:rPr lang="pl-PL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Pozostałe elementy regulacji dot. komisji nie ulegają zmianie.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192" y="3831336"/>
            <a:ext cx="3593981" cy="3643799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181952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41455" y="-8933424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07795" y="4238171"/>
            <a:ext cx="3789780" cy="284233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1644359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KONKURS </a:t>
            </a:r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Prostokąt 3"/>
          <p:cNvSpPr/>
          <p:nvPr/>
        </p:nvSpPr>
        <p:spPr>
          <a:xfrm>
            <a:off x="657068" y="1439926"/>
            <a:ext cx="11212547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Wyboru LSR dokonuje się </a:t>
            </a:r>
            <a:r>
              <a:rPr lang="pl-PL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NA WNIOSEK LGD 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w ramach </a:t>
            </a:r>
            <a:r>
              <a:rPr lang="pl-PL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KONKURSU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ogłoszonego przez </a:t>
            </a:r>
            <a:b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</a:b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zarząd województwa.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Wniosek o wybór LSR składa się do </a:t>
            </a:r>
            <a:r>
              <a:rPr lang="pl-PL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zarządu województwa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:</a:t>
            </a:r>
          </a:p>
          <a:p>
            <a:pPr marL="536575" indent="-342900">
              <a:buFont typeface="+mj-lt"/>
              <a:buAutoNum type="arabicParenR"/>
            </a:pPr>
            <a:r>
              <a:rPr lang="pl-PL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na formularzu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opracowanym przez ministra właściwego do spraw rozwoju wsi oraz ministra właściwego</a:t>
            </a:r>
            <a:b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</a:b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do spraw rybołówstwa i udostępnionym przez zarząd województwa;</a:t>
            </a:r>
          </a:p>
          <a:p>
            <a:pPr marL="536575" indent="-342900">
              <a:buFont typeface="+mj-lt"/>
              <a:buAutoNum type="arabicParenR"/>
            </a:pPr>
            <a:r>
              <a:rPr lang="pl-PL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w terminie wskazanym w ogłoszeniu o konkursie na wybór LSR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, uzgodnionym przez zarząd województwa</a:t>
            </a:r>
            <a:b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</a:b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z ministrem właściwym do spraw rozwoju wsi i ministrem właściwym do spraw rybołówstwa.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Ogłoszenie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o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konkursie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:</a:t>
            </a:r>
            <a:endParaRPr lang="pl-PL" sz="1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623888" indent="-342900">
              <a:spcAft>
                <a:spcPts val="600"/>
              </a:spcAft>
              <a:buFont typeface="+mj-lt"/>
              <a:buAutoNum type="arabicParenR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z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awiera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w 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szczególności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wskazanie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:</a:t>
            </a:r>
            <a:endParaRPr lang="pl-PL" sz="1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812800" lvl="0" indent="-176213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terminu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składania wniosków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o </a:t>
            </a:r>
            <a:r>
              <a:rPr lang="pl-PL" sz="1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wybór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LSR,</a:t>
            </a:r>
            <a:endParaRPr lang="pl-PL" sz="12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812800" lvl="0" indent="-176213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miejsca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i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trybu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składania wniosków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o </a:t>
            </a:r>
            <a:r>
              <a:rPr lang="pl-PL" sz="1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wybór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LSR,</a:t>
            </a:r>
            <a:endParaRPr lang="pl-PL" sz="12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812800" lvl="0" indent="-176213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sposobu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ustalania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wysokości dostępnych środków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przeznaczonych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na</a:t>
            </a:r>
            <a:r>
              <a:rPr lang="pl-PL" sz="1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realizację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LSR,</a:t>
            </a:r>
            <a:endParaRPr lang="pl-PL" sz="12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812800" lvl="0" indent="-176213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miejsca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zamieszczenia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formularza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wniosku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o </a:t>
            </a:r>
            <a:r>
              <a:rPr lang="pl-PL" sz="1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wybór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LSR,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formularza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umowy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ramowej,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oraz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regulaminu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konkursu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,</a:t>
            </a:r>
            <a:endParaRPr lang="pl-PL" sz="12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812800" lvl="0" indent="-176213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dokumentów potwierdzających spełnienie warunków dostępu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oraz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kryteriów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wyboru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LSR,</a:t>
            </a:r>
            <a:endParaRPr lang="pl-PL" sz="12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812800" lvl="0" indent="-176213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EFSI, z </a:t>
            </a:r>
            <a:r>
              <a:rPr lang="pl-PL" sz="1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których środków będą współfinansowane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LSR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wybrane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w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ramach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tego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konkursu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;</a:t>
            </a:r>
            <a:endParaRPr lang="pl-PL" sz="12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623888" lvl="0" indent="-360363">
              <a:spcBef>
                <a:spcPts val="600"/>
              </a:spcBef>
              <a:spcAft>
                <a:spcPts val="600"/>
              </a:spcAft>
              <a:buFont typeface="+mj-lt"/>
              <a:buAutoNum type="arabicParenR" startAt="2"/>
            </a:pPr>
            <a:r>
              <a:rPr lang="en-US" sz="1600" dirty="0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jest </a:t>
            </a:r>
            <a:r>
              <a:rPr lang="en-US" sz="1600" dirty="0" err="1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podawane</a:t>
            </a:r>
            <a:r>
              <a:rPr lang="en-US" sz="1600" dirty="0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 do </a:t>
            </a:r>
            <a:r>
              <a:rPr lang="en-US" sz="1600" dirty="0" err="1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publicznej</a:t>
            </a:r>
            <a:r>
              <a:rPr lang="en-US" sz="1600" dirty="0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 </a:t>
            </a:r>
            <a:r>
              <a:rPr lang="pl-PL" sz="1600" dirty="0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wiadomości </a:t>
            </a:r>
            <a:r>
              <a:rPr lang="en-US" sz="1600" dirty="0" err="1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przez</a:t>
            </a:r>
            <a:r>
              <a:rPr lang="en-US" sz="1600" dirty="0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 </a:t>
            </a:r>
            <a:r>
              <a:rPr lang="pl-PL" sz="1600" dirty="0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zarząd województwa, </a:t>
            </a:r>
            <a:r>
              <a:rPr lang="en-US" sz="1600" dirty="0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w </a:t>
            </a:r>
            <a:r>
              <a:rPr lang="pl-PL" sz="1600" dirty="0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szczególności </a:t>
            </a:r>
            <a:br>
              <a:rPr lang="pl-PL" sz="1600" dirty="0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</a:br>
            <a:r>
              <a:rPr lang="en-US" sz="1600" dirty="0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na </a:t>
            </a:r>
            <a:r>
              <a:rPr lang="en-US" sz="1600" dirty="0" err="1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stronie</a:t>
            </a:r>
            <a:r>
              <a:rPr lang="en-US" sz="1600" dirty="0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 </a:t>
            </a:r>
            <a:r>
              <a:rPr lang="en-US" sz="1600" dirty="0" err="1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internetowej</a:t>
            </a:r>
            <a:r>
              <a:rPr lang="en-US" sz="1600" dirty="0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 </a:t>
            </a:r>
            <a:r>
              <a:rPr lang="pl-PL" sz="1600" dirty="0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województwa, </a:t>
            </a:r>
            <a:r>
              <a:rPr lang="en-US" sz="1600" dirty="0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co </a:t>
            </a:r>
            <a:r>
              <a:rPr lang="en-US" sz="1600" dirty="0" err="1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najmniej</a:t>
            </a:r>
            <a:r>
              <a:rPr lang="en-US" sz="1600" dirty="0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 30 </a:t>
            </a:r>
            <a:r>
              <a:rPr lang="en-US" sz="1600" dirty="0" err="1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dni</a:t>
            </a:r>
            <a:r>
              <a:rPr lang="en-US" sz="1600" dirty="0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 </a:t>
            </a:r>
            <a:r>
              <a:rPr lang="en-US" sz="1600" dirty="0" err="1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przed</a:t>
            </a:r>
            <a:r>
              <a:rPr lang="en-US" sz="1600" dirty="0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 </a:t>
            </a:r>
            <a:r>
              <a:rPr lang="en-US" sz="1600" dirty="0" err="1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dniem</a:t>
            </a:r>
            <a:r>
              <a:rPr lang="en-US" sz="1600" dirty="0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 </a:t>
            </a:r>
            <a:r>
              <a:rPr lang="pl-PL" sz="1600" dirty="0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rozpoczęcia </a:t>
            </a:r>
            <a:br>
              <a:rPr lang="pl-PL" sz="1600" dirty="0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</a:br>
            <a:r>
              <a:rPr lang="en-US" sz="1600" dirty="0" err="1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terminu</a:t>
            </a:r>
            <a:r>
              <a:rPr lang="en-US" sz="1600" dirty="0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 </a:t>
            </a:r>
            <a:r>
              <a:rPr lang="pl-PL" sz="1600" dirty="0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składania wniosków </a:t>
            </a:r>
            <a:r>
              <a:rPr lang="en-US" sz="1600" dirty="0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o </a:t>
            </a:r>
            <a:r>
              <a:rPr lang="pl-PL" sz="1600" dirty="0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wybór </a:t>
            </a:r>
            <a:r>
              <a:rPr lang="en-US" sz="1600" dirty="0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LSR.</a:t>
            </a:r>
            <a:endParaRPr lang="pl-PL" sz="1600" dirty="0">
              <a:solidFill>
                <a:srgbClr val="E7E6E6">
                  <a:lumMod val="50000"/>
                </a:srgbClr>
              </a:solidFill>
              <a:latin typeface="Calibri Light" panose="020F0302020204030204"/>
            </a:endParaRPr>
          </a:p>
          <a:p>
            <a:pPr marL="263525" lvl="0">
              <a:spcBef>
                <a:spcPts val="600"/>
              </a:spcBef>
              <a:spcAft>
                <a:spcPts val="600"/>
              </a:spcAft>
            </a:pPr>
            <a:r>
              <a:rPr lang="en-US" sz="1600" b="1" dirty="0" err="1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Termin</a:t>
            </a:r>
            <a:r>
              <a:rPr lang="en-US" sz="1600" b="1" dirty="0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 </a:t>
            </a:r>
            <a:r>
              <a:rPr lang="pl-PL" sz="1600" b="1" dirty="0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składania wniosków </a:t>
            </a:r>
            <a:r>
              <a:rPr lang="en-US" sz="1600" b="1" dirty="0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o </a:t>
            </a:r>
            <a:r>
              <a:rPr lang="pl-PL" sz="1600" b="1" dirty="0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wybór </a:t>
            </a:r>
            <a:r>
              <a:rPr lang="en-US" sz="1600" b="1" dirty="0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LSR </a:t>
            </a:r>
            <a:r>
              <a:rPr lang="en-US" sz="1600" b="1" dirty="0" err="1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nie</a:t>
            </a:r>
            <a:r>
              <a:rPr lang="en-US" sz="1600" b="1" dirty="0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 </a:t>
            </a:r>
            <a:r>
              <a:rPr lang="pl-PL" sz="1600" b="1" dirty="0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może być krótszy niż </a:t>
            </a:r>
            <a:r>
              <a:rPr lang="en-US" sz="1600" b="1" dirty="0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14 </a:t>
            </a:r>
            <a:r>
              <a:rPr lang="en-US" sz="1600" b="1" dirty="0" err="1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dni</a:t>
            </a:r>
            <a:r>
              <a:rPr lang="en-US" sz="1600" b="1" dirty="0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 </a:t>
            </a:r>
            <a:r>
              <a:rPr lang="en-US" sz="1600" b="1" dirty="0" err="1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i</a:t>
            </a:r>
            <a:r>
              <a:rPr lang="en-US" sz="1600" b="1" dirty="0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 </a:t>
            </a:r>
            <a:r>
              <a:rPr lang="pl-PL" sz="1600" b="1" dirty="0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dłuższy niż </a:t>
            </a:r>
            <a:r>
              <a:rPr lang="en-US" sz="1600" b="1" dirty="0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60 </a:t>
            </a:r>
            <a:r>
              <a:rPr lang="en-US" sz="1600" b="1" dirty="0" err="1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dni</a:t>
            </a:r>
            <a:endParaRPr lang="pl-PL" sz="1600" b="1" dirty="0">
              <a:solidFill>
                <a:srgbClr val="E7E6E6">
                  <a:lumMod val="50000"/>
                </a:srgbClr>
              </a:solidFill>
              <a:latin typeface="Calibri Light" panose="020F0302020204030204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470638" y="6741952"/>
            <a:ext cx="85770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3888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arenR" startAt="2"/>
            </a:pPr>
            <a:endParaRPr lang="pl-PL" sz="16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520846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2442</TotalTime>
  <Words>2753</Words>
  <Application>Microsoft Office PowerPoint</Application>
  <PresentationFormat>Panoramiczny</PresentationFormat>
  <Paragraphs>156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Lato Black</vt:lpstr>
      <vt:lpstr>Lato Bold</vt:lpstr>
      <vt:lpstr>Lato Light</vt:lpstr>
      <vt:lpstr>Lato Regular</vt:lpstr>
      <vt:lpstr>Segoe UI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Ministerstwo Rolnictwa i Rozwoju Wsi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Orzechowska Katarzyna</dc:creator>
  <cp:lastModifiedBy>k.cygan</cp:lastModifiedBy>
  <cp:revision>130</cp:revision>
  <dcterms:created xsi:type="dcterms:W3CDTF">2021-03-03T09:17:49Z</dcterms:created>
  <dcterms:modified xsi:type="dcterms:W3CDTF">2021-03-12T07:28:34Z</dcterms:modified>
</cp:coreProperties>
</file>