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96" r:id="rId4"/>
  </p:sldMasterIdLst>
  <p:notesMasterIdLst>
    <p:notesMasterId r:id="rId33"/>
  </p:notesMasterIdLst>
  <p:sldIdLst>
    <p:sldId id="256" r:id="rId5"/>
    <p:sldId id="257" r:id="rId6"/>
    <p:sldId id="258" r:id="rId7"/>
    <p:sldId id="259" r:id="rId8"/>
    <p:sldId id="260" r:id="rId9"/>
    <p:sldId id="290" r:id="rId10"/>
    <p:sldId id="292" r:id="rId11"/>
    <p:sldId id="291" r:id="rId12"/>
    <p:sldId id="266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80" r:id="rId21"/>
    <p:sldId id="289" r:id="rId22"/>
    <p:sldId id="281" r:id="rId23"/>
    <p:sldId id="284" r:id="rId24"/>
    <p:sldId id="301" r:id="rId25"/>
    <p:sldId id="283" r:id="rId26"/>
    <p:sldId id="295" r:id="rId27"/>
    <p:sldId id="297" r:id="rId28"/>
    <p:sldId id="299" r:id="rId29"/>
    <p:sldId id="296" r:id="rId30"/>
    <p:sldId id="282" r:id="rId31"/>
    <p:sldId id="278" r:id="rId32"/>
  </p:sldIdLst>
  <p:sldSz cx="9144000" cy="6858000" type="screen4x3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460466674298996E-2"/>
          <c:y val="8.2654994385140318E-2"/>
          <c:w val="0.91169246816684268"/>
          <c:h val="0.8202706492529102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EFRG 2023-2027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CE3-4862-AB6E-D9DBC8EE25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mln euro</c:v>
                </c:pt>
              </c:strCache>
            </c:strRef>
          </c:cat>
          <c:val>
            <c:numRef>
              <c:f>Arkusz1!$B$2</c:f>
              <c:numCache>
                <c:formatCode>#,##0</c:formatCode>
                <c:ptCount val="1"/>
                <c:pt idx="0">
                  <c:v>15777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84-47FC-8E01-017DA17DB88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z EFRROW 2021-2027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2700">
              <a:solidFill>
                <a:srgbClr val="FF0000"/>
              </a:solidFill>
              <a:prstDash val="sysDash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rgbClr val="FF0000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4-8CE3-4862-AB6E-D9DBC8EE25C9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CE3-4862-AB6E-D9DBC8EE25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mln euro</c:v>
                </c:pt>
              </c:strCache>
            </c:strRef>
          </c:cat>
          <c:val>
            <c:numRef>
              <c:f>Arkusz1!$C$2</c:f>
              <c:numCache>
                <c:formatCode>General</c:formatCode>
                <c:ptCount val="1"/>
                <c:pt idx="0">
                  <c:v>1636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84-47FC-8E01-017DA17DB88F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EFRROW 2023-2027</c:v>
                </c:pt>
              </c:strCache>
            </c:strRef>
          </c:tx>
          <c:spPr>
            <a:solidFill>
              <a:srgbClr val="0070C0"/>
            </a:solidFill>
            <a:ln w="31750">
              <a:solidFill>
                <a:srgbClr val="FF000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mln euro</c:v>
                </c:pt>
              </c:strCache>
            </c:strRef>
          </c:cat>
          <c:val>
            <c:numRef>
              <c:f>Arkusz1!$D$2</c:f>
              <c:numCache>
                <c:formatCode>_-* #,##0\ _z_ł_-;\-* #,##0\ _z_ł_-;_-* "-"??\ _z_ł_-;_-@_-</c:formatCode>
                <c:ptCount val="1"/>
                <c:pt idx="0">
                  <c:v>4781.884765298073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84-47FC-8E01-017DA17DB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6909840"/>
        <c:axId val="376903176"/>
      </c:barChart>
      <c:catAx>
        <c:axId val="3769098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6903176"/>
        <c:crosses val="autoZero"/>
        <c:auto val="1"/>
        <c:lblAlgn val="ctr"/>
        <c:lblOffset val="100"/>
        <c:noMultiLvlLbl val="0"/>
      </c:catAx>
      <c:valAx>
        <c:axId val="37690317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76909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5082831931953573E-2"/>
          <c:y val="4.5084542391894723E-2"/>
          <c:w val="0.90691565008331954"/>
          <c:h val="0.172215260348440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l-PL"/>
    </a:p>
  </c:txPr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0.05735</cdr:x>
      <cdr:y>0.8179</cdr:y>
    </cdr:from>
    <cdr:to>
      <cdr:x>0.28231</cdr:x>
      <cdr:y>1</cdr:y>
    </cdr:to>
    <cdr:sp macro="" textlink="">
      <cdr:nvSpPr>
        <cdr:cNvPr id="2" name="pole tekstowe 23">
          <a:extLst xmlns:a="http://schemas.openxmlformats.org/drawingml/2006/main">
            <a:ext uri="{FF2B5EF4-FFF2-40B4-BE49-F238E27FC236}">
              <a16:creationId xmlns:a16="http://schemas.microsoft.com/office/drawing/2014/main" id="{798A7141-6609-4720-BA7E-FD69EACF6905}"/>
            </a:ext>
          </a:extLst>
        </cdr:cNvPr>
        <cdr:cNvSpPr txBox="1"/>
      </cdr:nvSpPr>
      <cdr:spPr>
        <a:xfrm xmlns:a="http://schemas.openxmlformats.org/drawingml/2006/main">
          <a:off x="676268" y="1382381"/>
          <a:ext cx="265271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400" i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>
                <a:latin typeface="Arial"/>
              </a:rPr>
              <a:t>Kliknij, aby edytować format notatek</a:t>
            </a:r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>
                <a:latin typeface="Times New Roman"/>
              </a:rPr>
              <a:t>&lt;główka&gt;</a:t>
            </a:r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>
                <a:latin typeface="Times New Roman"/>
              </a:rPr>
              <a:t>&lt;data/godzina&gt;</a:t>
            </a:r>
            <a:endParaRPr/>
          </a:p>
        </p:txBody>
      </p:sp>
      <p:sp>
        <p:nvSpPr>
          <p:cNvPr id="12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>
                <a:latin typeface="Times New Roman"/>
              </a:rPr>
              <a:t>&lt;stopka&gt;</a:t>
            </a:r>
            <a:endParaRPr/>
          </a:p>
        </p:txBody>
      </p:sp>
      <p:sp>
        <p:nvSpPr>
          <p:cNvPr id="12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D3573697-0AF0-415B-B26E-366192C601F3}" type="slidenum">
              <a:rPr lang="pl-PL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7169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body"/>
          </p:nvPr>
        </p:nvSpPr>
        <p:spPr>
          <a:xfrm>
            <a:off x="681120" y="4689720"/>
            <a:ext cx="5434920" cy="4442400"/>
          </a:xfrm>
          <a:prstGeom prst="rect">
            <a:avLst/>
          </a:prstGeom>
        </p:spPr>
        <p:txBody>
          <a:bodyPr lIns="91800" tIns="46080" rIns="91800" bIns="46080"/>
          <a:lstStyle/>
          <a:p>
            <a:endParaRPr/>
          </a:p>
        </p:txBody>
      </p:sp>
      <p:sp>
        <p:nvSpPr>
          <p:cNvPr id="188" name="CustomShape 2"/>
          <p:cNvSpPr/>
          <p:nvPr/>
        </p:nvSpPr>
        <p:spPr>
          <a:xfrm>
            <a:off x="0" y="9379440"/>
            <a:ext cx="2943720" cy="492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29183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body"/>
          </p:nvPr>
        </p:nvSpPr>
        <p:spPr>
          <a:xfrm>
            <a:off x="681120" y="4689720"/>
            <a:ext cx="5434920" cy="4442400"/>
          </a:xfrm>
          <a:prstGeom prst="rect">
            <a:avLst/>
          </a:prstGeom>
        </p:spPr>
        <p:txBody>
          <a:bodyPr lIns="91800" tIns="46080" rIns="91800" bIns="46080"/>
          <a:lstStyle/>
          <a:p>
            <a:endParaRPr/>
          </a:p>
        </p:txBody>
      </p:sp>
      <p:sp>
        <p:nvSpPr>
          <p:cNvPr id="190" name="CustomShape 2"/>
          <p:cNvSpPr/>
          <p:nvPr/>
        </p:nvSpPr>
        <p:spPr>
          <a:xfrm>
            <a:off x="0" y="9379440"/>
            <a:ext cx="2943720" cy="492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CustomShape 3"/>
          <p:cNvSpPr/>
          <p:nvPr/>
        </p:nvSpPr>
        <p:spPr>
          <a:xfrm>
            <a:off x="3851640" y="9379440"/>
            <a:ext cx="2943720" cy="492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800" tIns="46080" rIns="91800" bIns="46080" anchor="b"/>
          <a:lstStyle/>
          <a:p>
            <a:pPr algn="r">
              <a:lnSpc>
                <a:spcPct val="100000"/>
              </a:lnSpc>
            </a:pPr>
            <a:fld id="{4366A009-AF33-4979-9881-0BE268FA55D0}" type="slidenum">
              <a:rPr lang="pl-PL" sz="1100" strike="noStrike">
                <a:solidFill>
                  <a:srgbClr val="000000"/>
                </a:solidFill>
                <a:latin typeface="Arial"/>
                <a:ea typeface="+mn-ea"/>
              </a:rPr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493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9" name="Obraz 38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  <p:pic>
        <p:nvPicPr>
          <p:cNvPr id="40" name="Obraz 39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7" name="Obraz 76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  <p:pic>
        <p:nvPicPr>
          <p:cNvPr id="78" name="Obraz 77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18" name="Obraz 117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  <p:pic>
        <p:nvPicPr>
          <p:cNvPr id="119" name="Obraz 118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4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ctr">
              <a:defRPr sz="2625" smtClean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r>
              <a:rPr lang="pl-PL" dirty="0"/>
              <a:t>Kliknij, aby edytować styl wzorca tytułu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100" smtClean="0">
                <a:solidFill>
                  <a:srgbClr val="345528"/>
                </a:solidFill>
                <a:latin typeface="Tahoma" pitchFamily="34" charset="0"/>
              </a:defRPr>
            </a:lvl1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17F3-2989-4A62-9553-28A4865BBE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0193253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4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86741-2758-43A9-8469-F03528E7EAA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90386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653536" cy="499496"/>
          </a:xfrm>
        </p:spPr>
        <p:txBody>
          <a:bodyPr/>
          <a:lstStyle>
            <a:lvl1pPr algn="l">
              <a:defRPr sz="27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6"/>
            <a:ext cx="8229600" cy="500141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E5B9C-2F75-4D59-929A-9BDF98AA16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696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 userDrawn="1"/>
        </p:nvSpPr>
        <p:spPr bwMode="auto">
          <a:xfrm>
            <a:off x="971551" y="333377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sz="270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124746"/>
            <a:ext cx="4038600" cy="500141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124746"/>
            <a:ext cx="4038600" cy="500141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A1E8C-8A3C-4BF3-9E47-E7B64D36E8B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5090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 txBox="1">
            <a:spLocks/>
          </p:cNvSpPr>
          <p:nvPr userDrawn="1"/>
        </p:nvSpPr>
        <p:spPr bwMode="auto">
          <a:xfrm>
            <a:off x="971551" y="333377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sz="270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24746"/>
            <a:ext cx="4040188" cy="105013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052738"/>
            <a:ext cx="4041775" cy="112213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2F487-258C-4D86-AF50-8839F786E66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48286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 userDrawn="1"/>
        </p:nvSpPr>
        <p:spPr bwMode="auto">
          <a:xfrm>
            <a:off x="971551" y="333377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sz="2700"/>
              <a:t>Kliknij, aby edytować styl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BBECF-8BF7-4F03-AF40-5AD5D172016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16346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677DB-10A9-4B09-A38D-D8F63EB52F9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86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0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0D9FE-25F6-4E5F-A78C-4FC00CB88140}" type="datetimeFigureOut">
              <a:rPr lang="pl-PL" smtClean="0"/>
              <a:t>23.09.2020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36502-CDBA-4DE6-9A12-2E9AF1F5B76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11"/>
          <p:cNvPicPr/>
          <p:nvPr/>
        </p:nvPicPr>
        <p:blipFill>
          <a:blip r:embed="rId14"/>
          <a:stretch/>
        </p:blipFill>
        <p:spPr>
          <a:xfrm>
            <a:off x="0" y="0"/>
            <a:ext cx="9000360" cy="942120"/>
          </a:xfrm>
          <a:prstGeom prst="rect">
            <a:avLst/>
          </a:prstGeom>
          <a:ln>
            <a:noFill/>
          </a:ln>
        </p:spPr>
      </p:pic>
      <p:pic>
        <p:nvPicPr>
          <p:cNvPr id="42" name="Picture 10"/>
          <p:cNvPicPr/>
          <p:nvPr/>
        </p:nvPicPr>
        <p:blipFill>
          <a:blip r:embed="rId15"/>
          <a:stretch/>
        </p:blipFill>
        <p:spPr>
          <a:xfrm>
            <a:off x="900000" y="333360"/>
            <a:ext cx="5874480" cy="502560"/>
          </a:xfrm>
          <a:prstGeom prst="rect">
            <a:avLst/>
          </a:prstGeom>
          <a:ln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>
                <a:latin typeface="Arial"/>
              </a:rPr>
              <a:t>Kliknij, aby edytować format tekstu tytułu</a:t>
            </a:r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pl-PL" sz="3200">
                <a:latin typeface="Arial"/>
              </a:rPr>
              <a:t>Kliknij, aby edytować format tekstu konspektu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l-PL" sz="2800">
                <a:latin typeface="Arial"/>
              </a:rPr>
              <a:t>Drugi poziom konspektu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l-PL" sz="2400">
                <a:latin typeface="Arial"/>
              </a:rPr>
              <a:t>Trzeci poziom konspektu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l-PL" sz="2000">
                <a:latin typeface="Arial"/>
              </a:rPr>
              <a:t>Czwarty poziom konspektu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l-PL" sz="2000">
                <a:latin typeface="Arial"/>
              </a:rPr>
              <a:t>Piąty poziom konspektu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l-PL" sz="2000">
                <a:latin typeface="Arial"/>
              </a:rPr>
              <a:t>Szósty poziom konspektu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l-PL" sz="2000">
                <a:latin typeface="Arial"/>
              </a:rPr>
              <a:t>Siódmy poziom konspektu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7972C-D26F-42E4-A4D7-B7A4151E9E4A}" type="datetimeFigureOut">
              <a:rPr lang="pl-PL" smtClean="0"/>
              <a:t>23.09.2020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84DF6-9449-47E7-B25F-E5F209E5AFB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1000125"/>
            <a:ext cx="8229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90000"/>
              </a:lnSpc>
              <a:spcBef>
                <a:spcPct val="50000"/>
              </a:spcBef>
              <a:defRPr sz="9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90000"/>
              </a:lnSpc>
              <a:spcBef>
                <a:spcPct val="50000"/>
              </a:spcBef>
              <a:defRPr sz="9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90000"/>
              </a:lnSpc>
              <a:spcBef>
                <a:spcPct val="50000"/>
              </a:spcBef>
              <a:defRPr sz="9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>
              <a:defRPr/>
            </a:pPr>
            <a:fld id="{15CFCB37-9910-4C86-A638-433B100A4F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1031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001125" cy="942975"/>
          </a:xfrm>
          <a:prstGeom prst="rect">
            <a:avLst/>
          </a:prstGeom>
          <a:solidFill>
            <a:srgbClr val="00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4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2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5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5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5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5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107640" y="1884600"/>
            <a:ext cx="9020160" cy="4424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pl-PL" sz="3200" b="1" strike="noStrike" dirty="0">
                <a:solidFill>
                  <a:srgbClr val="345528"/>
                </a:solidFill>
                <a:latin typeface="Calibri"/>
                <a:ea typeface="Calibri"/>
              </a:rPr>
              <a:t>Kluczowe kierunki dla LEADER </a:t>
            </a:r>
            <a:br>
              <a:rPr lang="pl-PL" sz="3200" b="1" strike="noStrike" dirty="0">
                <a:solidFill>
                  <a:srgbClr val="345528"/>
                </a:solidFill>
                <a:latin typeface="Calibri"/>
                <a:ea typeface="Calibri"/>
              </a:rPr>
            </a:br>
            <a:r>
              <a:rPr lang="pl-PL" sz="3200" b="1" strike="noStrike" dirty="0">
                <a:solidFill>
                  <a:srgbClr val="345528"/>
                </a:solidFill>
                <a:latin typeface="Calibri"/>
                <a:ea typeface="Calibri"/>
              </a:rPr>
              <a:t>w odniesieniu do nowego okresu programowania 2021-2027</a:t>
            </a:r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pl-PL" strike="noStrike" dirty="0">
                <a:solidFill>
                  <a:srgbClr val="345528"/>
                </a:solidFill>
                <a:latin typeface="Calibri"/>
                <a:ea typeface="Calibri"/>
              </a:rPr>
              <a:t>Departament Wspólnej Polityki Rolnej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pl-PL" strike="noStrike" dirty="0">
                <a:solidFill>
                  <a:srgbClr val="345528"/>
                </a:solidFill>
                <a:latin typeface="Calibri"/>
                <a:ea typeface="Calibri"/>
              </a:rPr>
              <a:t>Ministerstwo Rolnictwa i Rozwoju Wsi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pl-PL" dirty="0">
                <a:solidFill>
                  <a:srgbClr val="345528"/>
                </a:solidFill>
                <a:latin typeface="Calibri"/>
                <a:ea typeface="Calibri"/>
              </a:rPr>
              <a:t>9</a:t>
            </a:r>
            <a:r>
              <a:rPr lang="pl-PL" strike="noStrike" dirty="0">
                <a:solidFill>
                  <a:srgbClr val="345528"/>
                </a:solidFill>
                <a:latin typeface="Calibri"/>
                <a:ea typeface="Calibri"/>
              </a:rPr>
              <a:t> września 2020 r.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126" name="CustomShape 2"/>
          <p:cNvSpPr/>
          <p:nvPr/>
        </p:nvSpPr>
        <p:spPr>
          <a:xfrm>
            <a:off x="899640" y="2203920"/>
            <a:ext cx="7485840" cy="2088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3"/>
          <p:cNvSpPr/>
          <p:nvPr/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2000" strike="noStrike" dirty="0">
                <a:solidFill>
                  <a:srgbClr val="FFFFFF"/>
                </a:solidFill>
                <a:latin typeface="Calibri"/>
              </a:rPr>
              <a:t>Przygotowania do wdrożenia RLKS w ramach Planu Strategicznego.</a:t>
            </a:r>
            <a:endParaRPr dirty="0"/>
          </a:p>
        </p:txBody>
      </p:sp>
      <p:sp>
        <p:nvSpPr>
          <p:cNvPr id="157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Badanie: </a:t>
            </a:r>
            <a:r>
              <a:rPr lang="pl-PL" i="1" strike="noStrike" dirty="0">
                <a:solidFill>
                  <a:srgbClr val="000000"/>
                </a:solidFill>
                <a:latin typeface="Calibri"/>
              </a:rPr>
              <a:t>Określenie optymalnego modelu funkcjonowania Lokalnych Grup Działania w nowej perspektywie finansowej oraz ocena jakości i efektywności ich funkcjonowania.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  <a:ea typeface="Times New Roman"/>
              </a:rPr>
              <a:t>Przedmiotem badania była struktura organizacyjna, sposób funkcjonowania polskich LGD oraz wybrane elementy LSR. Badanie obejmowało okres od 2014 roku do końca 2018 roku (z ewentualnym uwzględnieniem wyników oceny SW w zakresie tzw. kamieni milowych). Miało odpowiedzieć na pytania:</a:t>
            </a:r>
            <a:endParaRPr dirty="0"/>
          </a:p>
          <a:p>
            <a:pPr algn="just">
              <a:lnSpc>
                <a:spcPct val="100000"/>
              </a:lnSpc>
              <a:buSzPct val="80000"/>
            </a:pPr>
            <a:r>
              <a:rPr lang="pl-PL" strike="noStrike" dirty="0">
                <a:solidFill>
                  <a:srgbClr val="000000"/>
                </a:solidFill>
                <a:latin typeface="Calibri"/>
                <a:ea typeface="Times New Roman"/>
              </a:rPr>
              <a:t>Jakie rozwiązania prawne i organizacyjne można przyjąć po 2020 r., aby skuteczniej wspierać rozwój lokalny na obszarach wiejskich?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  <a:ea typeface="Times New Roman"/>
              </a:rPr>
              <a:t> Czy optymalny model LGD wymaga przekazania dodatkowych kompetencji LGD?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  <a:ea typeface="Times New Roman"/>
              </a:rPr>
              <a:t> Czy konieczne jest dostosowanie zadań i wymagań do zróżnicowanych potencjałów LGD?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58" name="CustomShape 3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200" strike="noStrike">
                <a:solidFill>
                  <a:srgbClr val="FFFFFF"/>
                </a:solidFill>
                <a:latin typeface="Calibri"/>
              </a:rPr>
              <a:t>Zobrazowane wyniki badania (op. EGO)</a:t>
            </a:r>
            <a:endParaRPr/>
          </a:p>
        </p:txBody>
      </p:sp>
      <p:sp>
        <p:nvSpPr>
          <p:cNvPr id="160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CustomShape 3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2" name="Symbol zastępczy zawartości 9"/>
          <p:cNvPicPr/>
          <p:nvPr/>
        </p:nvPicPr>
        <p:blipFill>
          <a:blip r:embed="rId2"/>
          <a:stretch/>
        </p:blipFill>
        <p:spPr>
          <a:xfrm>
            <a:off x="1545840" y="1110960"/>
            <a:ext cx="6050880" cy="5000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200" strike="noStrike" dirty="0">
                <a:solidFill>
                  <a:srgbClr val="FFFFFF"/>
                </a:solidFill>
                <a:latin typeface="Calibri"/>
              </a:rPr>
              <a:t>Najważniejsze rekomendacje:</a:t>
            </a:r>
            <a:endParaRPr dirty="0"/>
          </a:p>
        </p:txBody>
      </p:sp>
      <p:sp>
        <p:nvSpPr>
          <p:cNvPr id="164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LSR – krótki dokument  skierowany do społeczności lokalnej, wnioskodawców;</a:t>
            </a:r>
            <a:endParaRPr dirty="0"/>
          </a:p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Szeroka paleta obszarów interwencji do wyboru, ale specjalizacja na poziomie LSR,</a:t>
            </a:r>
            <a:endParaRPr dirty="0"/>
          </a:p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Ilość środków na LSR to określony % środków rozdzielany wg obiektywnego kryterium (np. liczba mieszkańców), reszta podlega negocjacjom (rodzaj działań, potrzeby regionu, dotychczasowe efekty);</a:t>
            </a:r>
            <a:endParaRPr dirty="0"/>
          </a:p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Wyznaczenie 1 funduszu wiodącego;</a:t>
            </a:r>
            <a:endParaRPr dirty="0"/>
          </a:p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pl-PL" strike="noStrike" dirty="0" err="1">
                <a:solidFill>
                  <a:srgbClr val="000000"/>
                </a:solidFill>
                <a:latin typeface="Calibri"/>
              </a:rPr>
              <a:t>Uspójnienie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 procedur, wskaźników, wypracowanie zintegrowanej formuły ubiegania się o środki; </a:t>
            </a:r>
            <a:endParaRPr dirty="0"/>
          </a:p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Opracowanie wspólnego dla wszystkich funduszy systemu informatycznego do obsługi aplikowania i monitorowania wniosków, analogicznie do systemów stworzonych w ramach Polityki Spójności (?);</a:t>
            </a:r>
            <a:endParaRPr dirty="0"/>
          </a:p>
          <a:p>
            <a:pPr algn="just">
              <a:lnSpc>
                <a:spcPct val="115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Możliwość rozliczania projektów grantowych na niewielkie kwoty (np. do 10-20 tys.), rozliczane po rezultatach. </a:t>
            </a:r>
            <a:endParaRPr dirty="0"/>
          </a:p>
          <a:p>
            <a:pPr algn="just">
              <a:lnSpc>
                <a:spcPct val="115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65" name="CustomShape 3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200" strike="noStrike" dirty="0">
                <a:solidFill>
                  <a:srgbClr val="FFFFFF"/>
                </a:solidFill>
                <a:latin typeface="Calibri"/>
              </a:rPr>
              <a:t>Inni interesariusze a przyszłość RLKS</a:t>
            </a:r>
            <a:endParaRPr sz="3200" dirty="0"/>
          </a:p>
        </p:txBody>
      </p:sp>
      <p:sp>
        <p:nvSpPr>
          <p:cNvPr id="170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pl-PL" strike="noStrike" dirty="0" err="1">
                <a:solidFill>
                  <a:srgbClr val="000000"/>
                </a:solidFill>
                <a:latin typeface="Calibri"/>
              </a:rPr>
              <a:t>MGMiŻŚ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 – brak oficjalnej deklaracji;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pl-PL" strike="noStrike" dirty="0" err="1">
                <a:solidFill>
                  <a:srgbClr val="000000"/>
                </a:solidFill>
                <a:latin typeface="Calibri"/>
              </a:rPr>
              <a:t>MFiPR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 (wcześniej </a:t>
            </a:r>
            <a:r>
              <a:rPr lang="pl-PL" strike="noStrike" dirty="0" err="1">
                <a:solidFill>
                  <a:srgbClr val="000000"/>
                </a:solidFill>
                <a:latin typeface="Calibri"/>
              </a:rPr>
              <a:t>MIiR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) - robocza współpraca –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decyzja zapadnie na poziomie SW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;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Samorządy Województw – niewiele konkretnych deklaracji (z uwagi na stan prac legislacyjnych na projektami).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971640" y="302400"/>
            <a:ext cx="7652880" cy="55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200" strike="noStrike" dirty="0">
                <a:solidFill>
                  <a:srgbClr val="FFFFFF"/>
                </a:solidFill>
                <a:latin typeface="Calibri"/>
              </a:rPr>
              <a:t>Zamierzenia MRIRW (1).</a:t>
            </a:r>
            <a:endParaRPr sz="3200" dirty="0"/>
          </a:p>
        </p:txBody>
      </p:sp>
      <p:sp>
        <p:nvSpPr>
          <p:cNvPr id="172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Kontynuacja podejścia do co obszaru wdrażania LEADER/RLKS – cały kraj z wyłączeniem miast o liczbie ludności przekraczającej 20 tys.,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Forma prawna – stowarzyszenie tzw. „specjalne”,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>
                <a:solidFill>
                  <a:srgbClr val="000000"/>
                </a:solidFill>
                <a:latin typeface="Calibri"/>
              </a:rPr>
              <a:t>Jedna 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gmina tylko w jednej LGD,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Cele interwencji: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Budowanie tożsamości lokalnej na bazie realizacji projektów opartych na lokalnych zasobach naturalnych lub kulturowych.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Tworzenie i rozwój przedsiębiorczości, w tym ekonomii społecznej.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Poszukiwanie sposobów dostarczania usług (nie tylko usługi podstawowe) dla lokalnych społeczności.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Przeciwdziałanie zmianom klimatycznym, w tym przez zastosowanie odnawialnych źródeł energii.</a:t>
            </a:r>
            <a:endParaRPr dirty="0"/>
          </a:p>
          <a:p>
            <a:pPr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	- w tym przez wykorzystanie rozwiązań cyfrowych.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Podstawowy wskaźnik - </a:t>
            </a:r>
            <a:r>
              <a:rPr lang="pl-PL" strike="noStrike" dirty="0" err="1">
                <a:solidFill>
                  <a:srgbClr val="000000"/>
                </a:solidFill>
                <a:latin typeface="Calibri"/>
              </a:rPr>
              <a:t>R.e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 Pokrycie obszaru podejściem LEADER (Liczba ludności wiejskiej objętej strategiami rozwoju lokalnego),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73" name="CustomShape 3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200" strike="noStrike" dirty="0">
                <a:solidFill>
                  <a:srgbClr val="FFFFFF"/>
                </a:solidFill>
                <a:latin typeface="Calibri"/>
              </a:rPr>
              <a:t>Zamierzenia MRIRW (2).</a:t>
            </a:r>
            <a:endParaRPr sz="3200" dirty="0"/>
          </a:p>
        </p:txBody>
      </p:sp>
      <p:sp>
        <p:nvSpPr>
          <p:cNvPr id="175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dirty="0">
                <a:solidFill>
                  <a:srgbClr val="FF0000"/>
                </a:solidFill>
                <a:latin typeface="Calibri"/>
              </a:rPr>
              <a:t>(?) – vide zagrożenie związane z okresem przejściowym i przesunięciem w czasie pomiędzy realizacją CAP Planu i RPO)</a:t>
            </a:r>
            <a:endParaRPr dirty="0">
              <a:solidFill>
                <a:srgbClr val="FF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Skoordynowany wybór LSR (te same kryteria i terminy) </a:t>
            </a:r>
            <a:r>
              <a:rPr lang="pl-PL" strike="noStrike" dirty="0">
                <a:solidFill>
                  <a:srgbClr val="FF0000"/>
                </a:solidFill>
                <a:latin typeface="Calibri"/>
              </a:rPr>
              <a:t>(?)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,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Komisje w składzie posiadają odpowiednio przedstawicieli instytucji wdrażających i zarządzających z programów finansowanych z różnych funduszy, które mogą być wdrażane w ramach RLKS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w danym województwie 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oraz ekspertów posiadających wiedzę i doświadczenie w zakresie podejścia LEADER/RLKS.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Dbałość o jakość LSR – możliwość korekt projektu,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LSR – krótki dokument  skierowany do społeczności lokalnej, 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Zakres wsparcia - szeroka gama możliwości, lecz LGD wybierają do wdrożenia tylko priorytetowe zakresy wynikające z diagnozy obszaru objętego LSR.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76" name="CustomShape 3"/>
          <p:cNvSpPr/>
          <p:nvPr/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37CEBB64-9246-4A1A-8480-BDDEB27387CC}" type="slidenum">
              <a:rPr lang="pl-PL" sz="1200" strike="noStrike">
                <a:solidFill>
                  <a:srgbClr val="8B8B8B"/>
                </a:solidFill>
                <a:latin typeface="Arial CE"/>
              </a:rPr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200" strike="noStrike" dirty="0">
                <a:solidFill>
                  <a:srgbClr val="FFFFFF"/>
                </a:solidFill>
                <a:latin typeface="Calibri"/>
              </a:rPr>
              <a:t>Zamierzenia MRIRW (3).</a:t>
            </a:r>
            <a:endParaRPr sz="3200" dirty="0"/>
          </a:p>
        </p:txBody>
      </p:sp>
      <p:sp>
        <p:nvSpPr>
          <p:cNvPr id="178" name="CustomShape 2"/>
          <p:cNvSpPr/>
          <p:nvPr/>
        </p:nvSpPr>
        <p:spPr>
          <a:xfrm>
            <a:off x="457200" y="1124640"/>
            <a:ext cx="8228880" cy="54727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Otwarcie na </a:t>
            </a:r>
            <a:r>
              <a:rPr lang="pl-PL" strike="noStrike" dirty="0" err="1">
                <a:solidFill>
                  <a:srgbClr val="000000"/>
                </a:solidFill>
                <a:latin typeface="Calibri"/>
              </a:rPr>
              <a:t>wielofunduszowość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, jednak decyzja w tym zakresie leży po stronie SW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Określenie funduszu wiodącego - proponuje się EFRROW dla wszystkich LGD z komponentem wiejskim </a:t>
            </a:r>
            <a:r>
              <a:rPr lang="pl-PL" dirty="0">
                <a:solidFill>
                  <a:srgbClr val="000000"/>
                </a:solidFill>
                <a:latin typeface="Calibri"/>
              </a:rPr>
              <a:t>(ustanowienie funduszu wiodącego oznacza przyjęcie zasad kwalifikowalności tego funduszu, a nie finansowanie z tego funduszu) </a:t>
            </a:r>
            <a:r>
              <a:rPr lang="pl-PL" dirty="0">
                <a:solidFill>
                  <a:srgbClr val="FF0000"/>
                </a:solidFill>
                <a:latin typeface="Calibri"/>
              </a:rPr>
              <a:t>(?)</a:t>
            </a:r>
            <a:r>
              <a:rPr lang="pl-PL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Szerokie zastosowanie kosztów uproszczonych,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Wspólna legislacja (ustawa RLKS),</a:t>
            </a:r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Wspólny formularz wniosku i procedura (uwzględniająca potrzeby monitorowania i sprawozdawania instytucji zarządzających programów wszystkich funduszy) </a:t>
            </a:r>
            <a:r>
              <a:rPr lang="pl-PL" strike="noStrike" dirty="0">
                <a:solidFill>
                  <a:srgbClr val="FF0000"/>
                </a:solidFill>
                <a:latin typeface="Calibri"/>
              </a:rPr>
              <a:t>(?)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,</a:t>
            </a:r>
            <a:endParaRPr dirty="0"/>
          </a:p>
          <a:p>
            <a:pPr>
              <a:spcBef>
                <a:spcPts val="1200"/>
              </a:spcBef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Wspólny system informatyczny do obsługi </a:t>
            </a:r>
            <a:r>
              <a:rPr lang="pl-PL" strike="noStrike" dirty="0">
                <a:solidFill>
                  <a:srgbClr val="FF0000"/>
                </a:solidFill>
                <a:latin typeface="Calibri"/>
              </a:rPr>
              <a:t>(?)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.</a:t>
            </a:r>
            <a:endParaRPr dirty="0"/>
          </a:p>
          <a:p>
            <a:pPr>
              <a:spcBef>
                <a:spcPts val="1200"/>
              </a:spcBef>
            </a:pPr>
            <a:r>
              <a:rPr lang="pl-PL" i="1" dirty="0">
                <a:latin typeface="Calibri" panose="020F0502020204030204" pitchFamily="34" charset="0"/>
              </a:rPr>
              <a:t> - prace nad tymi elementami mogą zostać podjęte jeśli SW zaplanują wdrażanie RLKS ze środków RPO w pełnej formule.</a:t>
            </a:r>
            <a:endParaRPr i="1" dirty="0">
              <a:latin typeface="Calibri" panose="020F0502020204030204" pitchFamily="34" charset="0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D58405DC-6C86-4FE9-AE1D-5260D01B0EB0}" type="slidenum">
              <a:rPr lang="pl-PL" sz="1200" strike="noStrike">
                <a:solidFill>
                  <a:srgbClr val="8B8B8B"/>
                </a:solidFill>
                <a:latin typeface="Arial CE"/>
              </a:rPr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-720" y="1368000"/>
            <a:ext cx="9156960" cy="486931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pl-PL" dirty="0">
                <a:latin typeface="Arial"/>
              </a:rPr>
              <a:t>LEADER będzie nadal wspierany </a:t>
            </a:r>
            <a:r>
              <a:rPr lang="pl-PL" dirty="0"/>
              <a:t>zgodnie z obowiązującymi zasadami do </a:t>
            </a:r>
            <a:r>
              <a:rPr lang="pl-PL" dirty="0">
                <a:latin typeface="Arial"/>
              </a:rPr>
              <a:t>końca okresu realizacji PROW tj. 2023;</a:t>
            </a:r>
            <a:endParaRPr dirty="0"/>
          </a:p>
          <a:p>
            <a:endParaRPr dirty="0"/>
          </a:p>
          <a:p>
            <a:r>
              <a:rPr lang="pl-PL" dirty="0">
                <a:latin typeface="Arial"/>
              </a:rPr>
              <a:t>EFRROW może wspierać wielofunduszowy rozwój lokalny kierowany przez społeczność, który ma być ustanowiony zgodnie z zasadami nowego rozporządzenia w sprawie wspólnych przepisów;</a:t>
            </a:r>
            <a:endParaRPr dirty="0"/>
          </a:p>
          <a:p>
            <a:endParaRPr dirty="0"/>
          </a:p>
          <a:p>
            <a:r>
              <a:rPr lang="pl-PL" b="1" dirty="0">
                <a:solidFill>
                  <a:srgbClr val="FF0000"/>
                </a:solidFill>
                <a:latin typeface="Arial"/>
              </a:rPr>
              <a:t>W praktyce: </a:t>
            </a:r>
            <a:r>
              <a:rPr lang="pl-PL" dirty="0">
                <a:latin typeface="Arial"/>
              </a:rPr>
              <a:t>w 2021 i 2022 r. EFRROW może wspierać przygotowanie i ewentualnie wybór LSR finansowanych z wielu funduszy (zatwierdzenie CAP Planu nastąpi w 2023 lub 2024 roku), podczas gdy RPO mogą być już zatwierdzone w 2021 r.</a:t>
            </a:r>
          </a:p>
          <a:p>
            <a:endParaRPr lang="pl-PL" dirty="0">
              <a:latin typeface="Arial"/>
            </a:endParaRPr>
          </a:p>
          <a:p>
            <a:pPr algn="just"/>
            <a:r>
              <a:rPr lang="pl-PL" dirty="0">
                <a:solidFill>
                  <a:srgbClr val="FF0000"/>
                </a:solidFill>
                <a:latin typeface="Arial"/>
              </a:rPr>
              <a:t>Przesunięcie o lata 2 możliwości realizacji strategii ze środków EFRROW i Polityki Spójności rodzi znaczące problemy chociażby w zakresie ustanowienia funduszu wiodącego oraz koordynacji monitorowania i wdrażania strategii (spójne procedury, wnioski, system informatyczny).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200" strike="noStrike" dirty="0">
                <a:solidFill>
                  <a:srgbClr val="FFFFFF"/>
                </a:solidFill>
                <a:latin typeface="Calibri"/>
              </a:rPr>
              <a:t>Co dalej?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7156399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tytuł 5"/>
          <p:cNvSpPr>
            <a:spLocks noGrp="1"/>
          </p:cNvSpPr>
          <p:nvPr>
            <p:ph type="subTitle"/>
          </p:nvPr>
        </p:nvSpPr>
        <p:spPr>
          <a:xfrm>
            <a:off x="338940" y="980728"/>
            <a:ext cx="8784976" cy="5760640"/>
          </a:xfrm>
        </p:spPr>
        <p:txBody>
          <a:bodyPr/>
          <a:lstStyle/>
          <a:p>
            <a:r>
              <a:rPr lang="pl-PL" sz="1600" b="0" i="0" u="none" strike="noStrike" baseline="0" dirty="0">
                <a:latin typeface="Calibri" panose="020F0502020204030204" pitchFamily="34" charset="0"/>
              </a:rPr>
              <a:t>Uzgodniony budżet WPR podniesiony do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344 444 mld euro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(o prawie 12,2 mld więcej niż proponowała pierwotnie KE)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600" b="0" i="0" u="none" strike="noStrike" baseline="0" dirty="0">
                <a:latin typeface="Calibri" panose="020F0502020204030204" pitchFamily="34" charset="0"/>
              </a:rPr>
              <a:t>Wydatki na II filar –alokacja zwiększona do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77 850 mld euro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(o 7,8 mld więcej niż pierwotna propozycja KE)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600" b="0" i="0" u="none" strike="noStrike" baseline="0" dirty="0">
                <a:latin typeface="Calibri" panose="020F0502020204030204" pitchFamily="34" charset="0"/>
              </a:rPr>
              <a:t>Poziom wydatków WPR ukierunkowany na klimat –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40%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, zgodnie z pierwotną propozycją KE, ale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zwiększony poziom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ogólnego ukierunkowania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wydatków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całego WRF na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rzecz klimatu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z 25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do 30%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, przy czym dział 3 ma </a:t>
            </a:r>
            <a:r>
              <a:rPr lang="pl-PL" sz="1600" b="0" i="1" u="none" strike="noStrike" baseline="0" dirty="0">
                <a:latin typeface="Calibri" panose="020F0502020204030204" pitchFamily="34" charset="0"/>
              </a:rPr>
              <a:t>„kluczową rolę w osiągnięciu tego ambitnego celu”</a:t>
            </a:r>
            <a:endParaRPr lang="pl-PL" sz="16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600" b="0" i="0" u="none" strike="noStrike" baseline="0" dirty="0">
                <a:latin typeface="Calibri" panose="020F0502020204030204" pitchFamily="34" charset="0"/>
              </a:rPr>
              <a:t>Transfer między filarami – generalna zasada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do 25%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kopert w obie strony (KE proponowała 15%); dodatkowo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przyjęto podniesienie do 30%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transferu środków II filara na płatności bezpośrednie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dla p.cz. mających </a:t>
            </a:r>
            <a:r>
              <a:rPr lang="pl-PL" sz="1600" b="1" i="0" u="none" strike="noStrike" baseline="0" dirty="0" err="1">
                <a:latin typeface="Calibri" panose="020F0502020204030204" pitchFamily="34" charset="0"/>
              </a:rPr>
              <a:t>p.b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. poniżej 90% średniej UE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(na wcześniejszych etapach negocjacji proponowano 25%, jak w obecnym okresie programowania)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600" b="1" i="0" u="none" strike="noStrike" baseline="0" dirty="0">
                <a:latin typeface="Calibri" panose="020F0502020204030204" pitchFamily="34" charset="0"/>
              </a:rPr>
              <a:t>7,5 mld euro dla II filara WPR w ramach </a:t>
            </a:r>
            <a:r>
              <a:rPr kumimoji="0" lang="pl-PL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Europejskiego Instrumentu Odbudowy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EIO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(w pierwotnej propozycji KE z maja 2020 roku proponowano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15 mld euro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). Środki na cele związane z odbudową gospodarki po COVID-19 i na przygotowanie do zielonej i cyfrowej transformacji w sektorze rolno-spożywczym i na obszarach wiejskich. </a:t>
            </a:r>
            <a:r>
              <a:rPr lang="pl-PL" sz="1600" b="1" i="0" u="none" strike="noStrike" baseline="0" dirty="0" err="1">
                <a:latin typeface="Calibri" panose="020F0502020204030204" pitchFamily="34" charset="0"/>
              </a:rPr>
              <a:t>Ringfencing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 środowiskowo-klimatyczny 40%.</a:t>
            </a:r>
            <a:endParaRPr lang="pl-PL" sz="16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600" b="0" i="0" u="none" strike="noStrike" baseline="0" dirty="0">
                <a:latin typeface="Calibri" panose="020F0502020204030204" pitchFamily="34" charset="0"/>
              </a:rPr>
              <a:t>Zgodnie z projektem rozporządzenia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OMNIBUS w art. 84a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rozporządzenia w sprawie planów strategicznych WPR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budżet EIO zasila budżet WPR od 2022 roku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. Obecnie na poziomie Rady trwa dyskusja czy środki pochodzące z EIO powinny być dostępne dopiero w roku 2022 czy też od 2021 r.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Kontraktacja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środków z EIO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do 2023 roku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. </a:t>
            </a:r>
            <a:r>
              <a:rPr lang="pl-PL" sz="1600" b="1" i="0" u="none" strike="noStrike" baseline="0" dirty="0">
                <a:latin typeface="Calibri" panose="020F0502020204030204" pitchFamily="34" charset="0"/>
              </a:rPr>
              <a:t>Wydatkowanie do 2026 r. zgodnie z WRF </a:t>
            </a:r>
            <a:r>
              <a:rPr lang="pl-PL" sz="1600" b="0" i="0" u="none" strike="noStrike" baseline="0" dirty="0">
                <a:latin typeface="Calibri" panose="020F0502020204030204" pitchFamily="34" charset="0"/>
              </a:rPr>
              <a:t>(co oznaczać może programowanie wydatków poprzez PROW 2014 oraz CAP Plan). 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1680" cy="504056"/>
          </a:xfrm>
        </p:spPr>
        <p:txBody>
          <a:bodyPr/>
          <a:lstStyle/>
          <a:p>
            <a:r>
              <a:rPr lang="pl-PL" sz="2400" dirty="0">
                <a:solidFill>
                  <a:schemeClr val="bg1"/>
                </a:solidFill>
              </a:rPr>
              <a:t>WRF, Europejski Instrument Odbudowy – lata 2021-2027</a:t>
            </a:r>
          </a:p>
        </p:txBody>
      </p:sp>
    </p:spTree>
    <p:extLst>
      <p:ext uri="{BB962C8B-B14F-4D97-AF65-F5344CB8AC3E}">
        <p14:creationId xmlns:p14="http://schemas.microsoft.com/office/powerpoint/2010/main" val="2505854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771680" cy="459432"/>
          </a:xfrm>
        </p:spPr>
        <p:txBody>
          <a:bodyPr/>
          <a:lstStyle/>
          <a:p>
            <a:r>
              <a:rPr lang="pl-PL" sz="3200" dirty="0">
                <a:solidFill>
                  <a:schemeClr val="bg1"/>
                </a:solidFill>
              </a:rPr>
              <a:t>Więcej o okresie przejściowym (1)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07504" y="980728"/>
            <a:ext cx="8928992" cy="5544616"/>
          </a:xfrm>
        </p:spPr>
        <p:txBody>
          <a:bodyPr/>
          <a:lstStyle/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30 czerwca 2020 roku w ramach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trilogu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Rada UE i Parlament Europejski uzgodniły przepisy przejściowe (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common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understanding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). Nie osiągnięto porozumienia z KE.</a:t>
            </a:r>
          </a:p>
          <a:p>
            <a:pPr>
              <a:spcBef>
                <a:spcPts val="120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Uzgodnienie obejmuje: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Art.1 –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długość okresu przejściowego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ustalono do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31 grudnia 2022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Art. 1 –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automatyczne wydłużenie programów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rozwoju obszarów wiejskich na lata 2014-2020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 2 lata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Art. 3 –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wykorzystanie alokacji z roku 2021 i 2022 na zasadach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określonych w rozporządzeniu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1305/2013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Aneks I do projektu rozporządzenia -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kwota alokacji  dla Polski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 rok 2021 –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1 317 890 530 euro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Aneks I –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podział alokacji z 2022 roku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poszczególnych krajów -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 zakończeniu prac nad WRF i osiągnieciu porozumienia z KE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Prezydencja niemiecka przewiduje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zakończenie prac nad przepisami przejściowymi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 publikację rozporządzenia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październiku 2020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roku. </a:t>
            </a:r>
          </a:p>
          <a:p>
            <a:pPr>
              <a:spcBef>
                <a:spcPts val="120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konkluzjach ze szczytu Rady Europejskiej wskazano, że okres przejściowy dla WPR powinien trwać do końca 2022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322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600" strike="noStrike">
                <a:solidFill>
                  <a:srgbClr val="FFFFFF"/>
                </a:solidFill>
                <a:latin typeface="Calibri"/>
              </a:rPr>
              <a:t>Ramy prawne RLKS po roku 2020 (WPR)</a:t>
            </a:r>
            <a:endParaRPr/>
          </a:p>
        </p:txBody>
      </p:sp>
      <p:sp>
        <p:nvSpPr>
          <p:cNvPr id="129" name="CustomShape 2"/>
          <p:cNvSpPr/>
          <p:nvPr/>
        </p:nvSpPr>
        <p:spPr>
          <a:xfrm>
            <a:off x="107640" y="1216800"/>
            <a:ext cx="8928360" cy="530854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600" strike="noStrike" dirty="0">
                <a:solidFill>
                  <a:srgbClr val="000000"/>
                </a:solidFill>
                <a:latin typeface="Calibri"/>
              </a:rPr>
              <a:t>Projekt Rozporządzenia Parlamentu Europejskiego i Rady ustanawiającego przepisy dotyczące wsparcia na podstawie planów strategicznych sporządzanych przez państwa członkowskie w </a:t>
            </a:r>
            <a:r>
              <a:rPr lang="pl-PL" sz="1600" b="1" strike="noStrike" dirty="0">
                <a:solidFill>
                  <a:srgbClr val="000000"/>
                </a:solidFill>
                <a:latin typeface="Calibri"/>
              </a:rPr>
              <a:t>ramach wspólnej polityki rolnej </a:t>
            </a:r>
            <a:r>
              <a:rPr lang="pl-PL" sz="1600" strike="noStrike" dirty="0">
                <a:solidFill>
                  <a:srgbClr val="000000"/>
                </a:solidFill>
                <a:latin typeface="Calibri"/>
              </a:rPr>
              <a:t>(planów strategicznych WPR) i finansowanych z Europejskiego Funduszu Rolniczego Gwarancji (EFRG) i z Europejskiego Funduszu Rolnego na rzecz Rozwoju Obszarów Wiejskich (EFRROW) oraz uchylającego rozporządzenie Parlamentu Europejskiego i Rady (UE) nr 1305/2013 i rozporządzenie Parlamentu Europejskiego i Rady (UE) nr 1307/2013</a:t>
            </a:r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pl-PL" b="1" u="sng" strike="noStrike" dirty="0">
                <a:solidFill>
                  <a:srgbClr val="000000"/>
                </a:solidFill>
                <a:latin typeface="Calibri"/>
              </a:rPr>
              <a:t>Art. 2 ust. 2</a:t>
            </a:r>
            <a:endParaRPr dirty="0"/>
          </a:p>
          <a:p>
            <a:pPr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Do wsparcia finansowanego z EFRROW na podstawie niniejszego rozporządzenia mają zastosowanie przepisy tytułu II rozdział III, tytułu III rozdział II oraz art. 41 i 43 rozporządzenia Parlamentu Europejskiego i Rady (UE) [w sprawie wspólnych przepisów];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pl-PL" b="1" u="sng" strike="noStrike" dirty="0">
                <a:solidFill>
                  <a:srgbClr val="000000"/>
                </a:solidFill>
                <a:latin typeface="Calibri"/>
              </a:rPr>
              <a:t>Cele (art. 5 i 6)</a:t>
            </a: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Cel ogólny (art. 5)</a:t>
            </a: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c)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umacnianie struktury społeczno-ekonomicznej obszarów wiejskich.</a:t>
            </a: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Cel szczegółowy (art. 6)</a:t>
            </a: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h)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promowanie zatrudnienia, wzrostu, włączenia społecznego i rozwoju lokalnego na obszarach wiejskich, w tym </a:t>
            </a:r>
            <a:r>
              <a:rPr lang="pl-PL" b="1" strike="noStrike" dirty="0" err="1">
                <a:solidFill>
                  <a:srgbClr val="000000"/>
                </a:solidFill>
                <a:latin typeface="Calibri"/>
              </a:rPr>
              <a:t>biogospodarki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 i zrównoważonego leśnictwa;</a:t>
            </a:r>
            <a:endParaRPr dirty="0"/>
          </a:p>
          <a:p>
            <a:pPr>
              <a:lnSpc>
                <a:spcPct val="150000"/>
              </a:lnSpc>
            </a:pPr>
            <a:endParaRPr dirty="0"/>
          </a:p>
          <a:p>
            <a:pPr>
              <a:lnSpc>
                <a:spcPct val="150000"/>
              </a:lnSpc>
            </a:pPr>
            <a:endParaRPr dirty="0"/>
          </a:p>
          <a:p>
            <a:pPr>
              <a:lnSpc>
                <a:spcPct val="150000"/>
              </a:lnSpc>
            </a:pPr>
            <a:endParaRPr dirty="0"/>
          </a:p>
          <a:p>
            <a:pPr>
              <a:lnSpc>
                <a:spcPct val="15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79512" y="980728"/>
            <a:ext cx="8784976" cy="5688632"/>
          </a:xfrm>
        </p:spPr>
        <p:txBody>
          <a:bodyPr/>
          <a:lstStyle/>
          <a:p>
            <a:endParaRPr kumimoji="0" lang="pl-PL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Źródła finansowania okresu przejściowego:</a:t>
            </a:r>
            <a:r>
              <a:rPr kumimoji="0" lang="pl-PL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 </a:t>
            </a:r>
            <a:r>
              <a:rPr lang="pl-PL" b="0" i="0" u="none" strike="noStrike" baseline="0" dirty="0">
                <a:latin typeface="Calibri" panose="020F0502020204030204" pitchFamily="34" charset="0"/>
              </a:rPr>
              <a:t>PROW 2014-2020, EFRROW 2021-2027 i </a:t>
            </a:r>
            <a:r>
              <a:rPr lang="pl-PL" b="0" i="0" u="none" strike="noStrike" baseline="0" dirty="0" err="1">
                <a:latin typeface="Calibri" panose="020F0502020204030204" pitchFamily="34" charset="0"/>
              </a:rPr>
              <a:t>Next</a:t>
            </a:r>
            <a:r>
              <a:rPr lang="pl-PL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pl-PL" b="0" i="0" u="none" strike="noStrike" baseline="0" dirty="0" err="1">
                <a:latin typeface="Calibri" panose="020F0502020204030204" pitchFamily="34" charset="0"/>
              </a:rPr>
              <a:t>Generation</a:t>
            </a:r>
            <a:r>
              <a:rPr lang="pl-PL" b="0" i="0" u="none" strike="noStrike" baseline="0" dirty="0">
                <a:latin typeface="Calibri" panose="020F0502020204030204" pitchFamily="34" charset="0"/>
              </a:rPr>
              <a:t> EU.</a:t>
            </a:r>
          </a:p>
          <a:p>
            <a:endParaRPr kumimoji="0" lang="pl-PL" kern="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Zgodnie z </a:t>
            </a:r>
            <a:r>
              <a:rPr lang="pl-PL" u="sng" dirty="0">
                <a:solidFill>
                  <a:srgbClr val="000000"/>
                </a:solidFill>
                <a:latin typeface="Calibri" panose="020F0502020204030204" pitchFamily="34" charset="0"/>
              </a:rPr>
              <a:t>projektami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 rozporządzeń razem</a:t>
            </a:r>
            <a:r>
              <a:rPr lang="pl-PL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do wydatkowania na warunkach programu PROW 2014-2020 mamy 11 659 mln euro  środków UE – w tym budżet EFRROW 2014-2020 (8 698 mln euro) oraz budżet z przesunięcia na okres przejściowy 2021 i 2022 rok wynosi 2 962 mln euro (</a:t>
            </a:r>
            <a:r>
              <a:rPr lang="pl-PL" b="0" i="0" u="none" strike="noStrike" baseline="0" dirty="0">
                <a:latin typeface="Calibri" panose="020F0502020204030204" pitchFamily="34" charset="0"/>
              </a:rPr>
              <a:t>EFRROW 2021-2027 i </a:t>
            </a:r>
            <a:r>
              <a:rPr lang="pl-PL" b="0" i="0" u="none" strike="noStrike" baseline="0" dirty="0" err="1">
                <a:latin typeface="Calibri" panose="020F0502020204030204" pitchFamily="34" charset="0"/>
              </a:rPr>
              <a:t>Next</a:t>
            </a:r>
            <a:r>
              <a:rPr lang="pl-PL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pl-PL" b="0" i="0" u="none" strike="noStrike" baseline="0" dirty="0" err="1">
                <a:latin typeface="Calibri" panose="020F0502020204030204" pitchFamily="34" charset="0"/>
              </a:rPr>
              <a:t>Generation</a:t>
            </a:r>
            <a:r>
              <a:rPr lang="pl-PL" b="0" i="0" u="none" strike="noStrike" baseline="0" dirty="0">
                <a:latin typeface="Calibri" panose="020F0502020204030204" pitchFamily="34" charset="0"/>
              </a:rPr>
              <a:t> EU)</a:t>
            </a:r>
            <a:r>
              <a:rPr lang="pl-PL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endParaRPr lang="pl-PL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Zgodnie z warunkami PROW 2014-2020 montaż środków publicznych wynosi - 63,63% stanowią środki UE (czyli 11 659 mln euro) oraz dodatkowo zaangażowane są środki krajowe 36,37% (czyli 6 664,1 mln euro). </a:t>
            </a:r>
            <a:r>
              <a:rPr lang="pl-PL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Capping</a:t>
            </a:r>
            <a:r>
              <a:rPr lang="pl-PL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–100% środki UE.</a:t>
            </a:r>
          </a:p>
          <a:p>
            <a:endParaRPr kumimoji="0" lang="pl-PL" b="0" i="0" u="none" strike="noStrike" kern="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Dodatkowe środki UE na okres przejściowy 2021 –2022 będą wypłacane do końca 2025 roku.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Ponadto od 2023 roku będzie można kontraktować środki z budżetu EFRROW 2023 –2027, dla których obowiązywać będzie zasada N+2, czyli środki przypisane do roku 2023 należy wypłacić do końca 2025 roku.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Środki na okres przejściowy wynoszą </a:t>
            </a:r>
            <a:r>
              <a:rPr kumimoji="0" lang="pl-PL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4 655 </a:t>
            </a:r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mln euro  środków publicznych (UE + PL) w tym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1 693 </a:t>
            </a:r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mln euro środków krajowych oraz środki UE na okres przejściowy wynoszą </a:t>
            </a:r>
            <a:r>
              <a:rPr kumimoji="0" lang="pl-PL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2 962 </a:t>
            </a:r>
            <a:r>
              <a:rPr kumimoji="0" lang="pl-PL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mln euro.</a:t>
            </a:r>
          </a:p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371600" y="404813"/>
            <a:ext cx="7772400" cy="458787"/>
          </a:xfrm>
        </p:spPr>
        <p:txBody>
          <a:bodyPr/>
          <a:lstStyle/>
          <a:p>
            <a:r>
              <a:rPr lang="pl-PL" sz="3200" dirty="0">
                <a:solidFill>
                  <a:schemeClr val="bg1"/>
                </a:solidFill>
              </a:rPr>
              <a:t>Więcej o okresie przejściowym (2)</a:t>
            </a:r>
          </a:p>
        </p:txBody>
      </p:sp>
    </p:spTree>
    <p:extLst>
      <p:ext uri="{BB962C8B-B14F-4D97-AF65-F5344CB8AC3E}">
        <p14:creationId xmlns:p14="http://schemas.microsoft.com/office/powerpoint/2010/main" val="1846411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le tekstowe 28">
            <a:extLst>
              <a:ext uri="{FF2B5EF4-FFF2-40B4-BE49-F238E27FC236}">
                <a16:creationId xmlns:a16="http://schemas.microsoft.com/office/drawing/2014/main" id="{F60CADAB-FDAB-4279-A9C6-EC53774EA9CA}"/>
              </a:ext>
            </a:extLst>
          </p:cNvPr>
          <p:cNvSpPr txBox="1"/>
          <p:nvPr/>
        </p:nvSpPr>
        <p:spPr>
          <a:xfrm>
            <a:off x="364332" y="4055121"/>
            <a:ext cx="87796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350" b="1" dirty="0">
                <a:solidFill>
                  <a:srgbClr val="FF0000"/>
                </a:solidFill>
                <a:latin typeface="Calibri"/>
              </a:rPr>
              <a:t>Min. 40 % środków UE na WPR powinno spełniać cele klimatyczne </a:t>
            </a:r>
            <a:r>
              <a:rPr lang="pl-PL" sz="1350" b="1" dirty="0">
                <a:solidFill>
                  <a:srgbClr val="00B050"/>
                </a:solidFill>
                <a:latin typeface="Calibri"/>
              </a:rPr>
              <a:t>i jednocześnie min. 30% budżetu EFRROW 2023-2027 powinno realizować cele środowiskowe. 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C0DD7578-DC56-4FCF-A6D1-5A3622A3F881}"/>
              </a:ext>
            </a:extLst>
          </p:cNvPr>
          <p:cNvGraphicFramePr/>
          <p:nvPr/>
        </p:nvGraphicFramePr>
        <p:xfrm>
          <a:off x="142875" y="1690300"/>
          <a:ext cx="8843963" cy="1267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a 6">
            <a:extLst>
              <a:ext uri="{FF2B5EF4-FFF2-40B4-BE49-F238E27FC236}">
                <a16:creationId xmlns:a16="http://schemas.microsoft.com/office/drawing/2014/main" id="{5AE02AC9-ECF3-45EF-ACF1-034F4E08926F}"/>
              </a:ext>
            </a:extLst>
          </p:cNvPr>
          <p:cNvGrpSpPr/>
          <p:nvPr/>
        </p:nvGrpSpPr>
        <p:grpSpPr>
          <a:xfrm>
            <a:off x="821532" y="2588633"/>
            <a:ext cx="8086727" cy="1368588"/>
            <a:chOff x="1095375" y="1737011"/>
            <a:chExt cx="10782303" cy="1824784"/>
          </a:xfrm>
        </p:grpSpPr>
        <p:sp>
          <p:nvSpPr>
            <p:cNvPr id="17" name="pole tekstowe 16">
              <a:extLst>
                <a:ext uri="{FF2B5EF4-FFF2-40B4-BE49-F238E27FC236}">
                  <a16:creationId xmlns:a16="http://schemas.microsoft.com/office/drawing/2014/main" id="{17507459-1D13-42F4-90EE-CE7C9C9C32A9}"/>
                </a:ext>
              </a:extLst>
            </p:cNvPr>
            <p:cNvSpPr txBox="1"/>
            <p:nvPr/>
          </p:nvSpPr>
          <p:spPr>
            <a:xfrm>
              <a:off x="2943226" y="2185374"/>
              <a:ext cx="7419974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sz="1050" dirty="0">
                  <a:solidFill>
                    <a:prstClr val="black"/>
                  </a:solidFill>
                  <a:latin typeface="Arial CE" pitchFamily="34" charset="0"/>
                </a:rPr>
                <a:t>I filar – środki z budżetu EFRG oraz z przesunięcia z EFRROW – 17 413 mln euro </a:t>
              </a:r>
              <a:r>
                <a:rPr lang="pl-PL" sz="1050" dirty="0">
                  <a:solidFill>
                    <a:srgbClr val="FF0000"/>
                  </a:solidFill>
                  <a:latin typeface="Arial CE" pitchFamily="34" charset="0"/>
                </a:rPr>
                <a:t>?</a:t>
              </a:r>
            </a:p>
            <a:p>
              <a:pPr defTabSz="685800"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sz="1050" dirty="0">
                  <a:solidFill>
                    <a:srgbClr val="FF0000"/>
                  </a:solidFill>
                  <a:latin typeface="Arial CE" pitchFamily="34" charset="0"/>
                </a:rPr>
                <a:t>Odjęto budżety z okresu przejściowego 2021 i 2022 roku.</a:t>
              </a:r>
            </a:p>
          </p:txBody>
        </p:sp>
        <p:sp>
          <p:nvSpPr>
            <p:cNvPr id="27" name="Nawias klamrowy otwierający 26">
              <a:extLst>
                <a:ext uri="{FF2B5EF4-FFF2-40B4-BE49-F238E27FC236}">
                  <a16:creationId xmlns:a16="http://schemas.microsoft.com/office/drawing/2014/main" id="{F8CE58D8-CE5B-4EC8-8971-3ACFABDEC016}"/>
                </a:ext>
              </a:extLst>
            </p:cNvPr>
            <p:cNvSpPr/>
            <p:nvPr/>
          </p:nvSpPr>
          <p:spPr>
            <a:xfrm rot="16200000">
              <a:off x="5154757" y="-2322371"/>
              <a:ext cx="310864" cy="8429627"/>
            </a:xfrm>
            <a:prstGeom prst="leftBrac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685800" fontAlgn="base">
                <a:spcBef>
                  <a:spcPct val="0"/>
                </a:spcBef>
                <a:spcAft>
                  <a:spcPct val="0"/>
                </a:spcAft>
              </a:pPr>
              <a:endParaRPr lang="pl-PL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" name="Nawias klamrowy otwierający 2">
              <a:extLst>
                <a:ext uri="{FF2B5EF4-FFF2-40B4-BE49-F238E27FC236}">
                  <a16:creationId xmlns:a16="http://schemas.microsoft.com/office/drawing/2014/main" id="{C066BBAD-8900-427C-831C-0AD566CACB3C}"/>
                </a:ext>
              </a:extLst>
            </p:cNvPr>
            <p:cNvSpPr/>
            <p:nvPr/>
          </p:nvSpPr>
          <p:spPr>
            <a:xfrm rot="16200000">
              <a:off x="6345786" y="-2531518"/>
              <a:ext cx="281481" cy="10782303"/>
            </a:xfrm>
            <a:prstGeom prst="leftBrac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685800" fontAlgn="base">
                <a:spcBef>
                  <a:spcPct val="0"/>
                </a:spcBef>
                <a:spcAft>
                  <a:spcPct val="0"/>
                </a:spcAft>
              </a:pPr>
              <a:endParaRPr lang="pl-PL" sz="135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pole tekstowe 3">
              <a:extLst>
                <a:ext uri="{FF2B5EF4-FFF2-40B4-BE49-F238E27FC236}">
                  <a16:creationId xmlns:a16="http://schemas.microsoft.com/office/drawing/2014/main" id="{685665F5-1CAE-4338-8D55-A4232D05391C}"/>
                </a:ext>
              </a:extLst>
            </p:cNvPr>
            <p:cNvSpPr txBox="1"/>
            <p:nvPr/>
          </p:nvSpPr>
          <p:spPr>
            <a:xfrm>
              <a:off x="3686176" y="3161686"/>
              <a:ext cx="6677024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 fontAlgn="base">
                <a:spcBef>
                  <a:spcPct val="0"/>
                </a:spcBef>
                <a:spcAft>
                  <a:spcPct val="0"/>
                </a:spcAft>
              </a:pPr>
              <a:r>
                <a:rPr lang="pl-PL" sz="1350" b="1" dirty="0">
                  <a:solidFill>
                    <a:prstClr val="black"/>
                  </a:solidFill>
                  <a:latin typeface="Arial CE" pitchFamily="34" charset="0"/>
                </a:rPr>
                <a:t>RAZEM WPR 2023-2027  - </a:t>
              </a:r>
              <a:r>
                <a:rPr lang="pl-PL" sz="1350" b="1" u="sng" dirty="0">
                  <a:solidFill>
                    <a:prstClr val="black"/>
                  </a:solidFill>
                  <a:latin typeface="Arial CE" pitchFamily="34" charset="0"/>
                </a:rPr>
                <a:t>22 195</a:t>
              </a:r>
              <a:r>
                <a:rPr lang="pl-PL" sz="1350" b="1" dirty="0">
                  <a:solidFill>
                    <a:prstClr val="black"/>
                  </a:solidFill>
                  <a:latin typeface="Arial CE" pitchFamily="34" charset="0"/>
                </a:rPr>
                <a:t> mln euro środków UE</a:t>
              </a:r>
              <a:endParaRPr lang="pl-PL" sz="1350" b="1" dirty="0">
                <a:solidFill>
                  <a:srgbClr val="FF0000"/>
                </a:solidFill>
                <a:latin typeface="Arial CE" pitchFamily="34" charset="0"/>
              </a:endParaRPr>
            </a:p>
          </p:txBody>
        </p:sp>
      </p:grpSp>
      <p:sp>
        <p:nvSpPr>
          <p:cNvPr id="9" name="Prostokąt 8">
            <a:extLst>
              <a:ext uri="{FF2B5EF4-FFF2-40B4-BE49-F238E27FC236}">
                <a16:creationId xmlns:a16="http://schemas.microsoft.com/office/drawing/2014/main" id="{F988685D-E6F5-46B5-B5D6-20FE13AC6CCF}"/>
              </a:ext>
            </a:extLst>
          </p:cNvPr>
          <p:cNvSpPr/>
          <p:nvPr/>
        </p:nvSpPr>
        <p:spPr>
          <a:xfrm>
            <a:off x="1250157" y="4686300"/>
            <a:ext cx="2936081" cy="6643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350" dirty="0">
                <a:solidFill>
                  <a:prstClr val="white"/>
                </a:solidFill>
                <a:latin typeface="Calibri"/>
              </a:rPr>
              <a:t>CELE KLIMATYCZNE WPR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350" dirty="0">
                <a:solidFill>
                  <a:prstClr val="white"/>
                </a:solidFill>
                <a:latin typeface="Calibri"/>
              </a:rPr>
              <a:t> – 8 878 mln euro (min.40%)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FD7D52FC-F3F4-4506-BB5A-0968E326E399}"/>
              </a:ext>
            </a:extLst>
          </p:cNvPr>
          <p:cNvSpPr/>
          <p:nvPr/>
        </p:nvSpPr>
        <p:spPr>
          <a:xfrm>
            <a:off x="5394130" y="4679712"/>
            <a:ext cx="2936081" cy="66436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350" dirty="0">
                <a:solidFill>
                  <a:prstClr val="white"/>
                </a:solidFill>
                <a:latin typeface="Calibri"/>
              </a:rPr>
              <a:t>CELE ŚRODOWISKOWE EFRROW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350" dirty="0">
                <a:solidFill>
                  <a:prstClr val="white"/>
                </a:solidFill>
                <a:latin typeface="Calibri"/>
              </a:rPr>
              <a:t> – 1 435 mln euro (min. 30%)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05363AA-FB6D-44D0-A60D-268B8EC1C618}"/>
              </a:ext>
            </a:extLst>
          </p:cNvPr>
          <p:cNvSpPr txBox="1"/>
          <p:nvPr/>
        </p:nvSpPr>
        <p:spPr>
          <a:xfrm>
            <a:off x="3707607" y="5560102"/>
            <a:ext cx="54363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350" b="1" dirty="0">
                <a:solidFill>
                  <a:srgbClr val="00B050"/>
                </a:solidFill>
                <a:latin typeface="Calibri"/>
              </a:rPr>
              <a:t>Cele środowiskowe EFRROW realizują jednocześnie cele klimatyczne WPR.</a:t>
            </a:r>
          </a:p>
        </p:txBody>
      </p:sp>
      <p:sp>
        <p:nvSpPr>
          <p:cNvPr id="14" name="Strzałka: w dół 13">
            <a:extLst>
              <a:ext uri="{FF2B5EF4-FFF2-40B4-BE49-F238E27FC236}">
                <a16:creationId xmlns:a16="http://schemas.microsoft.com/office/drawing/2014/main" id="{4937DE84-B3BD-497A-901D-5976E0263AD1}"/>
              </a:ext>
            </a:extLst>
          </p:cNvPr>
          <p:cNvSpPr/>
          <p:nvPr/>
        </p:nvSpPr>
        <p:spPr>
          <a:xfrm rot="5400000">
            <a:off x="4631273" y="4776658"/>
            <a:ext cx="317820" cy="564356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pl-PL" sz="135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5" name="Grupa 14"/>
          <p:cNvGrpSpPr/>
          <p:nvPr/>
        </p:nvGrpSpPr>
        <p:grpSpPr>
          <a:xfrm>
            <a:off x="134297" y="969186"/>
            <a:ext cx="8856984" cy="917972"/>
            <a:chOff x="191344" y="220171"/>
            <a:chExt cx="11809312" cy="1223963"/>
          </a:xfrm>
        </p:grpSpPr>
        <p:sp>
          <p:nvSpPr>
            <p:cNvPr id="16" name="Prostokąt 15"/>
            <p:cNvSpPr/>
            <p:nvPr/>
          </p:nvSpPr>
          <p:spPr>
            <a:xfrm>
              <a:off x="983432" y="476672"/>
              <a:ext cx="11017224" cy="504056"/>
            </a:xfrm>
            <a:prstGeom prst="rect">
              <a:avLst/>
            </a:prstGeom>
            <a:solidFill>
              <a:srgbClr val="345528"/>
            </a:solidFill>
            <a:ln>
              <a:solidFill>
                <a:srgbClr val="345528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fontAlgn="base">
                <a:spcBef>
                  <a:spcPct val="0"/>
                </a:spcBef>
                <a:spcAft>
                  <a:spcPct val="0"/>
                </a:spcAft>
              </a:pPr>
              <a:endParaRPr lang="pl-PL" sz="1350" dirty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18" name="Obraz 17" descr="logo_ministerstwa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344" y="220171"/>
              <a:ext cx="1223963" cy="122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BDB0079D-1F25-4D9C-8237-C53AD375526D}"/>
              </a:ext>
            </a:extLst>
          </p:cNvPr>
          <p:cNvSpPr txBox="1"/>
          <p:nvPr/>
        </p:nvSpPr>
        <p:spPr>
          <a:xfrm>
            <a:off x="1052269" y="1113801"/>
            <a:ext cx="79262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pl-PL" sz="1425" b="1" dirty="0">
                <a:solidFill>
                  <a:prstClr val="white"/>
                </a:solidFill>
                <a:latin typeface="Calibri"/>
              </a:rPr>
              <a:t>Wspólna Polityka Rolna po 2022 roku (lata 2023-2027)                                                                                              </a:t>
            </a:r>
            <a:r>
              <a:rPr lang="pl-PL" sz="1275" i="1" dirty="0">
                <a:solidFill>
                  <a:prstClr val="white"/>
                </a:solidFill>
                <a:latin typeface="Calibri"/>
              </a:rPr>
              <a:t>Polska, ceny bieżące w mln euro.</a:t>
            </a:r>
            <a:endParaRPr lang="pl-PL" sz="1275" b="1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5721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771680" cy="459432"/>
          </a:xfrm>
        </p:spPr>
        <p:txBody>
          <a:bodyPr/>
          <a:lstStyle/>
          <a:p>
            <a:r>
              <a:rPr lang="pl-PL" sz="3200" dirty="0">
                <a:solidFill>
                  <a:schemeClr val="bg1"/>
                </a:solidFill>
              </a:rPr>
              <a:t>Więcej o okresie przejściowym (3)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07504" y="980728"/>
            <a:ext cx="8928992" cy="5616624"/>
          </a:xfrm>
        </p:spPr>
        <p:txBody>
          <a:bodyPr/>
          <a:lstStyle/>
          <a:p>
            <a:pPr algn="l"/>
            <a:endParaRPr lang="pl-PL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444761" y="1052736"/>
            <a:ext cx="8568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kern="0" dirty="0">
                <a:solidFill>
                  <a:srgbClr val="000000"/>
                </a:solidFill>
                <a:latin typeface="Calibri" panose="020F0502020204030204" pitchFamily="34" charset="0"/>
              </a:rPr>
              <a:t>Planowana jest horyzontalna zmiana PROW 2014-2020, która umożliwi wykorzystanie alokacji z roku 2021 (ewentualnie z 2022) Planu Strategicznego WPR.</a:t>
            </a:r>
          </a:p>
          <a:p>
            <a:pPr lvl="0"/>
            <a:endParaRPr lang="pl-PL" kern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/>
            <a:r>
              <a:rPr lang="pl-PL" kern="0" dirty="0">
                <a:solidFill>
                  <a:srgbClr val="000000"/>
                </a:solidFill>
                <a:latin typeface="Calibri" panose="020F0502020204030204" pitchFamily="34" charset="0"/>
              </a:rPr>
              <a:t>Zmiana obejmuje między innymi zwiększenia środków na działanie 19: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kern="0" dirty="0">
                <a:solidFill>
                  <a:srgbClr val="000000"/>
                </a:solidFill>
                <a:latin typeface="Calibri" panose="020F0502020204030204" pitchFamily="34" charset="0"/>
              </a:rPr>
              <a:t>na zadania związane z wdrażaniem pilotaży Smart </a:t>
            </a:r>
            <a:r>
              <a:rPr lang="pl-PL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Villages</a:t>
            </a:r>
            <a:r>
              <a:rPr lang="pl-PL" kern="0" dirty="0">
                <a:solidFill>
                  <a:srgbClr val="000000"/>
                </a:solidFill>
                <a:latin typeface="Calibri" panose="020F0502020204030204" pitchFamily="34" charset="0"/>
              </a:rPr>
              <a:t> oraz przedsięwzięć środowiskowo-klimatycznych;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kern="0" dirty="0">
                <a:solidFill>
                  <a:srgbClr val="000000"/>
                </a:solidFill>
                <a:latin typeface="Calibri" panose="020F0502020204030204" pitchFamily="34" charset="0"/>
              </a:rPr>
              <a:t>na wsparcie przygotowawcze </a:t>
            </a:r>
          </a:p>
          <a:p>
            <a:pPr lvl="0"/>
            <a:endParaRPr lang="pl-PL" kern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/>
            <a:endParaRPr lang="pl-PL" kern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/>
            <a:r>
              <a:rPr lang="pl-PL" i="1" kern="0" dirty="0">
                <a:solidFill>
                  <a:srgbClr val="000000"/>
                </a:solidFill>
                <a:latin typeface="Calibri" panose="020F0502020204030204" pitchFamily="34" charset="0"/>
              </a:rPr>
              <a:t>Zmiana PROW 2014-2020 w tym zakresie jest w trakcie przygotowywania.</a:t>
            </a:r>
            <a:endParaRPr lang="pl-PL" i="1" kern="0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658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131840" y="2204864"/>
            <a:ext cx="5832648" cy="4392488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Inteligentne wsie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można rozumieć jako społeczności, które nie chcą biernie czekać na nadejście zmian. Na inteligentne wsie składają się ludzie z obszarów wiejskich, którzy podejmują inicjatywę, aby znaleźć praktyczne rozwiązania podstawowych problemów, z jakimi się mierzą, i wykorzystać nowe możliwości, zarówno z obszarów nowych technologii cyfrowych, jak również innowacji społecznych w usługach, tworzenia relacji z obszarami miejskimi, budowania i zwiększania świadomości dotyczącej poprawy warunków klimatycznych i środowiska, co w efekcie przyczyni się do stworzenia miejsca bardziej przyjaznego do życia dla jej mieszkańców. </a:t>
            </a:r>
            <a:b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</a:br>
            <a:b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</a:b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708920"/>
            <a:ext cx="2597121" cy="2694666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971600" y="404664"/>
            <a:ext cx="7771680" cy="459432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3200" kern="0" dirty="0">
                <a:solidFill>
                  <a:schemeClr val="bg1"/>
                </a:solidFill>
              </a:rPr>
              <a:t> Smart </a:t>
            </a:r>
            <a:r>
              <a:rPr lang="pl-PL" sz="3200" kern="0" dirty="0" err="1">
                <a:solidFill>
                  <a:schemeClr val="bg1"/>
                </a:solidFill>
              </a:rPr>
              <a:t>Villages</a:t>
            </a:r>
            <a:r>
              <a:rPr lang="pl-PL" sz="3200" kern="0" dirty="0">
                <a:solidFill>
                  <a:schemeClr val="bg1"/>
                </a:solidFill>
              </a:rPr>
              <a:t> (1)</a:t>
            </a:r>
          </a:p>
        </p:txBody>
      </p:sp>
    </p:spTree>
    <p:extLst>
      <p:ext uri="{BB962C8B-B14F-4D97-AF65-F5344CB8AC3E}">
        <p14:creationId xmlns:p14="http://schemas.microsoft.com/office/powerpoint/2010/main" val="3594428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/>
          </p:nvPr>
        </p:nvSpPr>
        <p:spPr>
          <a:xfrm>
            <a:off x="323528" y="1556792"/>
            <a:ext cx="8640960" cy="367240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Koncepcja Smart </a:t>
            </a:r>
            <a:r>
              <a:rPr kumimoji="0" lang="pl-P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Village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powinna zawierać co najmniej następujące elementy: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opis zadań/projektów do zrealizowania w ramach tej koncepcji, w tym opis potrzeb, jakie te zadania/projekty spełnią, na jaki obszar i jakie osoby te zadnia/projekty będą miały wpływ,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partycypacyjny charakter z mieszkańcami (włączenie społeczności do jej przygotowania),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przeprowadzenie konsultacji ze społecznością danej wsi, przedstawienie planu włączenia społeczności w przygotowaniu koncepcji Smart </a:t>
            </a:r>
            <a:r>
              <a:rPr kumimoji="0" lang="pl-P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Village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ze szczególnym uwzględnieniem roli sołtysa w tym procesie,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analiza SWOT,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lista zadań/projektów, które składać się będą na realizację koncepcji Smart </a:t>
            </a:r>
            <a:r>
              <a:rPr kumimoji="0" lang="pl-P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Village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komponent cyfrowy lub środowiskowy lub klimatyczny.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Tytuł 1"/>
          <p:cNvSpPr txBox="1">
            <a:spLocks noGrp="1"/>
          </p:cNvSpPr>
          <p:nvPr>
            <p:ph type="title"/>
          </p:nvPr>
        </p:nvSpPr>
        <p:spPr>
          <a:xfrm>
            <a:off x="971550" y="260350"/>
            <a:ext cx="7772400" cy="576263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3200" kern="0" dirty="0">
                <a:solidFill>
                  <a:schemeClr val="bg1"/>
                </a:solidFill>
              </a:rPr>
              <a:t> Smart </a:t>
            </a:r>
            <a:r>
              <a:rPr lang="pl-PL" sz="3200" kern="0" dirty="0" err="1">
                <a:solidFill>
                  <a:schemeClr val="bg1"/>
                </a:solidFill>
              </a:rPr>
              <a:t>Villages</a:t>
            </a:r>
            <a:r>
              <a:rPr lang="pl-PL" sz="3200" kern="0" dirty="0">
                <a:solidFill>
                  <a:schemeClr val="bg1"/>
                </a:solidFill>
              </a:rPr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2538864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/>
          </p:nvPr>
        </p:nvSpPr>
        <p:spPr>
          <a:xfrm>
            <a:off x="169741" y="1124744"/>
            <a:ext cx="8928992" cy="5616624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Smart </a:t>
            </a:r>
            <a:r>
              <a:rPr lang="pl-PL" altLang="pl-PL" sz="16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Villages</a:t>
            </a: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mają służyć stymulowaniu rozwoju gospodarczego i innowacyjności miejscowości na obszarach wiejskich z wykorzystaniem potencjału społecznego, ekonomicznego, kulturowego i środowiskowo-krajobrazowego oraz narzędzi cyfrowych.</a:t>
            </a:r>
          </a:p>
          <a:p>
            <a:pPr algn="just">
              <a:spcBef>
                <a:spcPts val="600"/>
              </a:spcBef>
            </a:pPr>
            <a:endParaRPr lang="pl-PL" altLang="pl-PL" sz="16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Mogą służyć w szczególności: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poprawie warunków życia i pracy mieszkańców obszarów wiejskich,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rozwojowi przedsiębiorczości na obszarach wiejskich poprzez tworzenie miejsc pracy na obszarach wiejskich,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włączeniu osób z grup </a:t>
            </a:r>
            <a:r>
              <a:rPr lang="pl-PL" altLang="pl-PL" sz="16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defaworyzowanych</a:t>
            </a: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lub wykluczonych na obszarach wiejskich,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rozwojowi </a:t>
            </a:r>
            <a:r>
              <a:rPr lang="pl-PL" altLang="pl-PL" sz="16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biogospodarki</a:t>
            </a: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w oparciu o nieżywnościowe zastosowania (odpadowej) biomasy rolniczej,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ograniczaniu zanieczyszczeń powietrza,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altLang="pl-PL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poprawie jakości powietrza.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 2" panose="05020102010507070707" pitchFamily="18" charset="2"/>
              <a:buNone/>
              <a:tabLst/>
              <a:defRPr/>
            </a:pPr>
            <a:endParaRPr kumimoji="0" lang="pl-PL" altLang="pl-P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dirty="0"/>
          </a:p>
        </p:txBody>
      </p:sp>
      <p:sp>
        <p:nvSpPr>
          <p:cNvPr id="5" name="Tytuł 1"/>
          <p:cNvSpPr txBox="1">
            <a:spLocks noGrp="1"/>
          </p:cNvSpPr>
          <p:nvPr>
            <p:ph type="title"/>
          </p:nvPr>
        </p:nvSpPr>
        <p:spPr>
          <a:xfrm>
            <a:off x="827088" y="404813"/>
            <a:ext cx="7772400" cy="431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3200" kern="0" dirty="0">
                <a:solidFill>
                  <a:schemeClr val="bg1"/>
                </a:solidFill>
              </a:rPr>
              <a:t>  Smart </a:t>
            </a:r>
            <a:r>
              <a:rPr lang="pl-PL" sz="3200" kern="0" dirty="0" err="1">
                <a:solidFill>
                  <a:schemeClr val="bg1"/>
                </a:solidFill>
              </a:rPr>
              <a:t>Villages</a:t>
            </a:r>
            <a:r>
              <a:rPr lang="pl-PL" sz="3200" kern="0" dirty="0">
                <a:solidFill>
                  <a:schemeClr val="bg1"/>
                </a:solidFill>
              </a:rPr>
              <a:t> (3)</a:t>
            </a:r>
          </a:p>
        </p:txBody>
      </p:sp>
    </p:spTree>
    <p:extLst>
      <p:ext uri="{BB962C8B-B14F-4D97-AF65-F5344CB8AC3E}">
        <p14:creationId xmlns:p14="http://schemas.microsoft.com/office/powerpoint/2010/main" val="26073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/>
          </p:nvPr>
        </p:nvSpPr>
        <p:spPr>
          <a:xfrm>
            <a:off x="169741" y="1124744"/>
            <a:ext cx="8928992" cy="5616624"/>
          </a:xfr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 2" panose="05020102010507070707" pitchFamily="18" charset="2"/>
              <a:buNone/>
              <a:tabLst/>
              <a:defRPr/>
            </a:pPr>
            <a:endParaRPr kumimoji="0" lang="pl-PL" altLang="pl-P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 2" panose="05020102010507070707" pitchFamily="18" charset="2"/>
              <a:buNone/>
              <a:tabLst/>
              <a:defRPr/>
            </a:pPr>
            <a:r>
              <a:rPr kumimoji="0" lang="pl-PL" altLang="pl-PL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Wsparcie w ramach poddziałania 19.2: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altLang="pl-PL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pl-PL" alt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przygotowanie </a:t>
            </a: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koncepcji Smart </a:t>
            </a:r>
            <a:r>
              <a:rPr kumimoji="0" lang="pl-PL" altLang="pl-P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Villages</a:t>
            </a:r>
            <a:r>
              <a:rPr lang="pl-PL" alt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(jako nowy zakres wsparcia w </a:t>
            </a:r>
            <a:r>
              <a:rPr lang="pl-PL" altLang="pl-PL" sz="1600" kern="120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ramach poddziałania </a:t>
            </a:r>
            <a:r>
              <a:rPr lang="pl-PL" alt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19.2)</a:t>
            </a: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 2" panose="05020102010507070707" pitchFamily="18" charset="2"/>
              <a:buNone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Beneficjent: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osoba fizyczna,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osoba prawna, w tym organizacje pozarządowe (z</a:t>
            </a:r>
            <a:r>
              <a:rPr kumimoji="0" lang="pl-PL" altLang="pl-PL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wyłączeniem</a:t>
            </a: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LGD);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1600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Forma wsparcia: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Ryczałt (lump sum) - </a:t>
            </a: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kwota i wielkość wsparcia zostanie określona w przepisach krajowych z uwzględnieniem wyników przeprowadzonej analizy</a:t>
            </a: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1600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Warunki wsparcia: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partycypacyjny charakter przygotowania koncepcji Smart </a:t>
            </a:r>
            <a:r>
              <a:rPr lang="pl-PL" sz="1600" kern="1200" dirty="0" err="1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Villages</a:t>
            </a: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600" kern="12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partnerstwo co najmniej 2 podmiotów.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1600" kern="12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lang="pl-PL" sz="1600" b="1" dirty="0">
                <a:latin typeface="Calibri" panose="020F0502020204030204" pitchFamily="34" charset="0"/>
              </a:rPr>
              <a:t>realizacja</a:t>
            </a:r>
            <a:r>
              <a:rPr lang="pl-PL" sz="1600" dirty="0">
                <a:latin typeface="Calibri" panose="020F0502020204030204" pitchFamily="34" charset="0"/>
              </a:rPr>
              <a:t> koncepcji Smart </a:t>
            </a:r>
            <a:r>
              <a:rPr lang="pl-PL" sz="1600" dirty="0" err="1">
                <a:latin typeface="Calibri" panose="020F0502020204030204" pitchFamily="34" charset="0"/>
              </a:rPr>
              <a:t>Villages</a:t>
            </a:r>
            <a:r>
              <a:rPr lang="pl-PL" sz="1600" dirty="0">
                <a:latin typeface="Calibri" panose="020F0502020204030204" pitchFamily="34" charset="0"/>
              </a:rPr>
              <a:t> powinna opierać się na środkach LSR (priorytet w naborach dla projektów w ramach przygotowanej i wybranej przez LGD koncepcji Smart </a:t>
            </a:r>
            <a:r>
              <a:rPr lang="pl-PL" sz="1600" dirty="0" err="1">
                <a:latin typeface="Calibri" panose="020F0502020204030204" pitchFamily="34" charset="0"/>
              </a:rPr>
              <a:t>Villages</a:t>
            </a:r>
            <a:r>
              <a:rPr lang="pl-PL" sz="1600" dirty="0">
                <a:latin typeface="Calibri" panose="020F0502020204030204" pitchFamily="34" charset="0"/>
              </a:rPr>
              <a:t>) oraz źródłach zewnętrznych.</a:t>
            </a:r>
          </a:p>
        </p:txBody>
      </p:sp>
      <p:sp>
        <p:nvSpPr>
          <p:cNvPr id="5" name="Tytuł 1"/>
          <p:cNvSpPr txBox="1">
            <a:spLocks noGrp="1"/>
          </p:cNvSpPr>
          <p:nvPr>
            <p:ph type="title"/>
          </p:nvPr>
        </p:nvSpPr>
        <p:spPr>
          <a:xfrm>
            <a:off x="827088" y="404813"/>
            <a:ext cx="7772400" cy="431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3200" kern="0" dirty="0">
                <a:solidFill>
                  <a:schemeClr val="bg1"/>
                </a:solidFill>
              </a:rPr>
              <a:t>  Smart </a:t>
            </a:r>
            <a:r>
              <a:rPr lang="pl-PL" sz="3200" kern="0" dirty="0" err="1">
                <a:solidFill>
                  <a:schemeClr val="bg1"/>
                </a:solidFill>
              </a:rPr>
              <a:t>Villages</a:t>
            </a:r>
            <a:r>
              <a:rPr lang="pl-PL" sz="3200" kern="0" dirty="0">
                <a:solidFill>
                  <a:schemeClr val="bg1"/>
                </a:solidFill>
              </a:rPr>
              <a:t> (4)</a:t>
            </a:r>
          </a:p>
        </p:txBody>
      </p:sp>
    </p:spTree>
    <p:extLst>
      <p:ext uri="{BB962C8B-B14F-4D97-AF65-F5344CB8AC3E}">
        <p14:creationId xmlns:p14="http://schemas.microsoft.com/office/powerpoint/2010/main" val="387493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71680" cy="432048"/>
          </a:xfrm>
        </p:spPr>
        <p:txBody>
          <a:bodyPr/>
          <a:lstStyle/>
          <a:p>
            <a:r>
              <a:rPr lang="pl-PL" sz="3200" dirty="0">
                <a:solidFill>
                  <a:schemeClr val="bg1"/>
                </a:solidFill>
              </a:rPr>
              <a:t>Więcej o okresie przejściowym (4)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43000" y="2276872"/>
            <a:ext cx="9001000" cy="3024336"/>
          </a:xfrm>
        </p:spPr>
        <p:txBody>
          <a:bodyPr/>
          <a:lstStyle/>
          <a:p>
            <a:pPr algn="l"/>
            <a:r>
              <a:rPr lang="pl-PL" sz="1600" dirty="0">
                <a:latin typeface="Calibri" panose="020F0502020204030204" pitchFamily="34" charset="0"/>
              </a:rPr>
              <a:t>Mając na uwadze długość okresu przejściowego oraz ilość przesuniętych środków, konieczna jest koncentracja na dostosowaniu PROW 2014-2020, legislacji krajowej a także LSR do wyzwań tego okresu.</a:t>
            </a:r>
          </a:p>
          <a:p>
            <a:pPr algn="l"/>
            <a:endParaRPr lang="pl-PL" sz="1600" dirty="0">
              <a:latin typeface="Calibri" panose="020F0502020204030204" pitchFamily="34" charset="0"/>
            </a:endParaRPr>
          </a:p>
          <a:p>
            <a:pPr algn="l"/>
            <a:r>
              <a:rPr lang="pl-PL" sz="1600" dirty="0">
                <a:latin typeface="Calibri" panose="020F0502020204030204" pitchFamily="34" charset="0"/>
              </a:rPr>
              <a:t>Przeznaczenie dodatkowych środków jest określone i wymaga znacznej ingerencji w brzmienie strategii.</a:t>
            </a:r>
          </a:p>
          <a:p>
            <a:pPr algn="l"/>
            <a:endParaRPr lang="pl-PL" sz="1600" dirty="0">
              <a:latin typeface="Calibri" panose="020F0502020204030204" pitchFamily="34" charset="0"/>
            </a:endParaRPr>
          </a:p>
          <a:p>
            <a:pPr algn="l"/>
            <a:r>
              <a:rPr lang="pl-PL" sz="1600" dirty="0">
                <a:latin typeface="Calibri" panose="020F0502020204030204" pitchFamily="34" charset="0"/>
              </a:rPr>
              <a:t>Zmiany wymagają przeprowadzenia diagnozy obszaru objętego LSR w celu weryfikacji potrzeb lokalnych we wskazanych obszarach (nie każda LGD musi brać udział w pilotażu Smart </a:t>
            </a:r>
            <a:r>
              <a:rPr lang="pl-PL" sz="1600" dirty="0" err="1">
                <a:latin typeface="Calibri" panose="020F0502020204030204" pitchFamily="34" charset="0"/>
              </a:rPr>
              <a:t>Villages</a:t>
            </a:r>
            <a:r>
              <a:rPr lang="pl-PL" sz="1600" dirty="0">
                <a:latin typeface="Calibri" panose="020F0502020204030204" pitchFamily="34" charset="0"/>
              </a:rPr>
              <a:t> czy realizacji celów środowiskowo-klimatycznych).</a:t>
            </a:r>
          </a:p>
          <a:p>
            <a:pPr algn="l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16520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611640" y="292500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1" strike="noStrike">
                <a:solidFill>
                  <a:srgbClr val="345528"/>
                </a:solidFill>
                <a:latin typeface="Calibri"/>
              </a:rPr>
              <a:t>Dziękuję za uwagę!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600" strike="noStrike">
                <a:solidFill>
                  <a:srgbClr val="FFFFFF"/>
                </a:solidFill>
                <a:latin typeface="Calibri"/>
              </a:rPr>
              <a:t>Ramy prawne RLKS po roku 2020 (WPR)</a:t>
            </a: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107640" y="1144800"/>
            <a:ext cx="8928360" cy="574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pl-PL" b="1" u="sng" strike="noStrike" dirty="0">
                <a:solidFill>
                  <a:srgbClr val="000000"/>
                </a:solidFill>
                <a:latin typeface="Calibri"/>
              </a:rPr>
              <a:t>Współpraca (art. 71)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Państwa członkowskie mogą przyznawać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wsparcie na cele współpracy 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(…)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w celu przygotowania i wdrożenia projektów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 grup operacyjnych europejskiego partnerstwa innowacyjnego na rzecz wydajnego i zrównoważonego rolnictwa (…) i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LEADER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, zwanego w art. 25 rozporządzenia (UE) [w sprawie wspólnych przepisów] </a:t>
            </a:r>
            <a:r>
              <a:rPr lang="pl-PL" u="sng" strike="noStrike" dirty="0">
                <a:solidFill>
                  <a:srgbClr val="000000"/>
                </a:solidFill>
                <a:latin typeface="Calibri"/>
              </a:rPr>
              <a:t>rozwojem lokalnym kierowanym przez społeczność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, oraz w celu promowania systemów jakości, organizacji producentów lub grup producentów, lub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innych form współpracy </a:t>
            </a:r>
            <a:r>
              <a:rPr lang="pl-PL" i="1" strike="noStrike" dirty="0">
                <a:solidFill>
                  <a:srgbClr val="000000"/>
                </a:solidFill>
                <a:latin typeface="Calibri"/>
              </a:rPr>
              <a:t>(w tym np. Smart </a:t>
            </a:r>
            <a:r>
              <a:rPr lang="pl-PL" i="1" strike="noStrike" dirty="0" err="1">
                <a:solidFill>
                  <a:srgbClr val="000000"/>
                </a:solidFill>
                <a:latin typeface="Calibri"/>
              </a:rPr>
              <a:t>Village</a:t>
            </a:r>
            <a:r>
              <a:rPr lang="pl-PL" i="1" strike="noStrike">
                <a:solidFill>
                  <a:srgbClr val="000000"/>
                </a:solidFill>
                <a:latin typeface="Calibri"/>
              </a:rPr>
              <a:t>)</a:t>
            </a:r>
            <a:r>
              <a:rPr lang="pl-PL" strike="noStrike">
                <a:solidFill>
                  <a:srgbClr val="000000"/>
                </a:solidFill>
                <a:latin typeface="Calibri"/>
              </a:rPr>
              <a:t>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Państwa członkowskie mogą przyznawać wsparcie w ramach tego rodzaju interwencji wyłącznie w celu promowania form współpracy, w którą zaangażowane są co najmniej dwa podmioty i która przyczynia się do osiągnięcia celów szczegółowych określonych w art. 6.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Państwa członkowskie mogą pokrywać w ramach tego rodzaju interwencji koszty związane ze wszystkimi aspektami współpracy.</a:t>
            </a:r>
            <a:endParaRPr dirty="0"/>
          </a:p>
          <a:p>
            <a:pPr algn="just">
              <a:lnSpc>
                <a:spcPct val="100000"/>
              </a:lnSpc>
              <a:buSzPct val="80000"/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Państwa członkowskie mogą przyznawać pomoc w postaci ogólnej kwoty pokrywającej koszty współpracy i koszty zrealizowanych projektów i operacji lub mogą pokryć jedynie koszty współpracy i wykorzystać do realizacji projektów zasoby finansowe z innych rodzajów interwencji, krajowych lub unijnych instrumentów wsparcia.</a:t>
            </a:r>
            <a:endParaRPr dirty="0"/>
          </a:p>
          <a:p>
            <a:pPr>
              <a:lnSpc>
                <a:spcPct val="15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600" strike="noStrike">
                <a:solidFill>
                  <a:srgbClr val="FFFFFF"/>
                </a:solidFill>
                <a:latin typeface="Calibri"/>
              </a:rPr>
              <a:t>Ramy prawne RLKS po roku 2020 (WPR)</a:t>
            </a:r>
            <a:endParaRPr/>
          </a:p>
        </p:txBody>
      </p:sp>
      <p:sp>
        <p:nvSpPr>
          <p:cNvPr id="133" name="CustomShape 2"/>
          <p:cNvSpPr/>
          <p:nvPr/>
        </p:nvSpPr>
        <p:spPr>
          <a:xfrm>
            <a:off x="107640" y="1412640"/>
            <a:ext cx="8856360" cy="532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endParaRPr dirty="0"/>
          </a:p>
          <a:p>
            <a:pPr>
              <a:lnSpc>
                <a:spcPct val="150000"/>
              </a:lnSpc>
            </a:pPr>
            <a:endParaRPr dirty="0"/>
          </a:p>
          <a:p>
            <a:pPr>
              <a:lnSpc>
                <a:spcPct val="150000"/>
              </a:lnSpc>
            </a:pPr>
            <a:r>
              <a:rPr lang="pl-PL" b="1" u="sng" strike="noStrike" dirty="0">
                <a:solidFill>
                  <a:srgbClr val="000000"/>
                </a:solidFill>
                <a:latin typeface="Calibri"/>
              </a:rPr>
              <a:t>Minimalne i maksymalne alokacje finansowe (art. 86 ust. 1)</a:t>
            </a:r>
            <a:endParaRPr dirty="0"/>
          </a:p>
          <a:p>
            <a:pPr>
              <a:lnSpc>
                <a:spcPct val="150000"/>
              </a:lnSpc>
            </a:pPr>
            <a:endParaRPr dirty="0"/>
          </a:p>
          <a:p>
            <a:pPr algn="just">
              <a:lnSpc>
                <a:spcPct val="100000"/>
              </a:lnSpc>
              <a:buSzPct val="80000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Co najmniej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5 %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 określonego w załączniku IX </a:t>
            </a: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całkowitego wkładu EFRROW w plan strategiczny WPR rezerwuje się na LEADER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, </a:t>
            </a: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zwany w art. 25 rozporządzenia (UE) [w sprawie wspólnych przepisów] rozwojem lokalnym kierowanym przez społeczność.</a:t>
            </a:r>
            <a:endParaRPr dirty="0"/>
          </a:p>
          <a:p>
            <a:pPr>
              <a:lnSpc>
                <a:spcPct val="15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971640" y="332640"/>
            <a:ext cx="7652880" cy="49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pl-PL" sz="3600" strike="noStrike">
                <a:solidFill>
                  <a:srgbClr val="FFFFFF"/>
                </a:solidFill>
                <a:latin typeface="Calibri"/>
              </a:rPr>
              <a:t>Ramy prawne RLKS po roku 2020 (PS)</a:t>
            </a:r>
            <a:endParaRPr/>
          </a:p>
        </p:txBody>
      </p:sp>
      <p:sp>
        <p:nvSpPr>
          <p:cNvPr id="135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600" strike="noStrike" dirty="0">
                <a:solidFill>
                  <a:srgbClr val="000000"/>
                </a:solidFill>
                <a:latin typeface="Calibri"/>
              </a:rPr>
              <a:t>Projekt Rozporządzenia Parlamentu Europejskiego i Rady ustanawiającego </a:t>
            </a:r>
            <a:r>
              <a:rPr lang="pl-PL" sz="1600" b="1" strike="noStrike" dirty="0">
                <a:solidFill>
                  <a:srgbClr val="000000"/>
                </a:solidFill>
                <a:latin typeface="Calibri"/>
              </a:rPr>
              <a:t>wspólne przepisy </a:t>
            </a:r>
            <a:r>
              <a:rPr lang="pl-PL" sz="1600" strike="noStrike" dirty="0">
                <a:solidFill>
                  <a:srgbClr val="000000"/>
                </a:solidFill>
                <a:latin typeface="Calibri"/>
              </a:rPr>
              <a:t>dotyczące Europejskiego Funduszu Rozwoju Regionalnego, Europejskiego Funduszu Społecznego Plus, Funduszu Spójności i Europejskiego Funduszu Morskiego i Rybackiego, a także przepisy finansowe na potrzeby tych funduszy oraz na potrzeby Funduszu Azylu i Migracji, Funduszu Bezpieczeństwa Wewnętrznego i Instrumentu na rzecz Zarządzania Granicami i Wiz.</a:t>
            </a: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TYTUŁ III Programowanie</a:t>
            </a:r>
            <a:endParaRPr dirty="0"/>
          </a:p>
          <a:p>
            <a:pPr>
              <a:lnSpc>
                <a:spcPct val="100000"/>
              </a:lnSpc>
            </a:pP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ROZDZIAŁ II Rozwój terytorialny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Instrumenty rozwoju terytorialnego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zintegrowane inwestycje terytorialne;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b="1" strike="noStrike" dirty="0">
                <a:solidFill>
                  <a:srgbClr val="000000"/>
                </a:solidFill>
                <a:latin typeface="Calibri"/>
              </a:rPr>
              <a:t>rozwój lokalny kierowany przez społeczność</a:t>
            </a:r>
            <a:r>
              <a:rPr lang="pl-PL" strike="noStrike" dirty="0">
                <a:solidFill>
                  <a:srgbClr val="000000"/>
                </a:solidFill>
                <a:latin typeface="Calibri"/>
              </a:rPr>
              <a:t>; lub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inne narzędzia terytorialne wspierające inicjatywy opracowane przez państwo członkowskie na rzecz inwestycji zaprogramowanych z myślą o EFRR w ramach celu polityki, o którym mowa w art. 4 ust. 1 lit. e).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l-PL" strike="noStrike" dirty="0">
                <a:solidFill>
                  <a:srgbClr val="000000"/>
                </a:solidFill>
                <a:latin typeface="Calibri"/>
              </a:rPr>
              <a:t> art. 25-28 – kompleksowo regulują kwestię wyboru LSR i zasad realizacji RLKS</a:t>
            </a:r>
            <a:endParaRPr dirty="0"/>
          </a:p>
        </p:txBody>
      </p:sp>
      <p:sp>
        <p:nvSpPr>
          <p:cNvPr id="136" name="CustomShape 3"/>
          <p:cNvSpPr/>
          <p:nvPr/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288C542B-6BCE-4E62-A587-7A68749291DD}" type="slidenum">
              <a:rPr lang="pl-PL" sz="1200" strike="noStrike">
                <a:solidFill>
                  <a:srgbClr val="8B8B8B"/>
                </a:solidFill>
                <a:latin typeface="Arial CE"/>
              </a:rPr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1680" cy="504056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Najważniejsze regulacje z art. 25-28 projektu rozporządzenia CRP (1)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79512" y="980728"/>
            <a:ext cx="8856984" cy="5688632"/>
          </a:xfrm>
        </p:spPr>
        <p:txBody>
          <a:bodyPr/>
          <a:lstStyle/>
          <a:p>
            <a:r>
              <a:rPr lang="pl-PL" b="1" dirty="0">
                <a:latin typeface="Calibri" panose="020F0502020204030204" pitchFamily="34" charset="0"/>
              </a:rPr>
              <a:t>Art. 25  </a:t>
            </a:r>
          </a:p>
          <a:p>
            <a:r>
              <a:rPr lang="pl-PL" dirty="0">
                <a:latin typeface="Calibri" panose="020F0502020204030204" pitchFamily="34" charset="0"/>
              </a:rPr>
              <a:t>Możliwość ustanowienia funduszu wiodącego w zakresie wsparcia przygotowawczego, kosztów bieżących i animacji w przypadku LSR finansowanej z różnych funduszy UE.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</a:rPr>
              <a:t>Art. 26 </a:t>
            </a:r>
            <a:r>
              <a:rPr lang="pl-PL" dirty="0">
                <a:latin typeface="Calibri" panose="020F0502020204030204" pitchFamily="34" charset="0"/>
              </a:rPr>
              <a:t>Instytucja zarządzająca: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zapewnia, iż LSR spełniają kryteria określone w art. 26 ust. 1,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określa kryteria wyboru LSR, uzgadnia skład komitetu przeprowadzającego wybór LSR,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zatwierdza wybór przeprowadzony przez komitet.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Wybór LSR powinien być przeprowadzony w terminie: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12 miesięcy od zatwierdzenia Planu Strategicznego WPR,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18 miesięcy </a:t>
            </a:r>
            <a:r>
              <a: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od zatwierdzenia Planu Strategicznego WPR </a:t>
            </a:r>
            <a:r>
              <a:rPr lang="pl-PL" dirty="0">
                <a:latin typeface="Calibri" panose="020F0502020204030204" pitchFamily="34" charset="0"/>
              </a:rPr>
              <a:t>w przypadku LSR wielofunduszowych.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0467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1680" cy="504056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Najważniejsze regulacje z art. 25-28 projektu rozporządzenia CRP (2)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79512" y="1268760"/>
            <a:ext cx="8856984" cy="5328592"/>
          </a:xfrm>
        </p:spPr>
        <p:txBody>
          <a:bodyPr/>
          <a:lstStyle/>
          <a:p>
            <a:r>
              <a:rPr lang="pl-PL" b="1" dirty="0">
                <a:latin typeface="Calibri" panose="020F0502020204030204" pitchFamily="34" charset="0"/>
              </a:rPr>
              <a:t>Art. 27 </a:t>
            </a:r>
          </a:p>
          <a:p>
            <a:r>
              <a:rPr lang="pl-PL" dirty="0">
                <a:latin typeface="Calibri" panose="020F0502020204030204" pitchFamily="34" charset="0"/>
              </a:rPr>
              <a:t>LGD: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budują potencjał lokalnych podmiotów do przygotowania i wdrażania operacji,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przygotowują niedyskryminującą i przejrzystą procedurę oraz kryteria wyboru operacji, unikając konfliktów interesów oraz dbając by żadna z grup interesu nie kontrolowała procesu podejmowania decyzji,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przygotowują i ogłaszają nabory wniosków o przyznanie pomocy,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wybierają operacje oraz określają kwotę pomocy,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monitorują postęp wdrażania LSR oraz osiągnięte cele strategii,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przeprowadzają ewaluację wdrażania LSR.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LGD może pełnić rolę podmiotu wdrażającego.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LGD może być beneficjentem i wdrażać operacje w ramach LSR.</a:t>
            </a: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383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1680" cy="504056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Najważniejsze regulacje z art. 25-28 projektu rozporządzenia CRP (3)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>
          <a:xfrm>
            <a:off x="179512" y="1268760"/>
            <a:ext cx="8856984" cy="4176464"/>
          </a:xfrm>
        </p:spPr>
        <p:txBody>
          <a:bodyPr/>
          <a:lstStyle/>
          <a:p>
            <a:r>
              <a:rPr lang="pl-PL" dirty="0">
                <a:latin typeface="Calibri" panose="020F0502020204030204" pitchFamily="34" charset="0"/>
              </a:rPr>
              <a:t>Art. 28 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Wsparcie w ramach RLKS obejmuje: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wsparcie przygotowawcze do opracowania LSR i jej wdrażania,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wdrażanie operacji, w tym projektów współpracy (wraz z jego przygotowaniem), wybieranych w ramach LSR,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Zarządzanie, monitoring i ewaluację LSR oraz animację (nie więcej niż 25% środków publicznych LSR).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9523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971640" y="297000"/>
            <a:ext cx="7652880" cy="57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pl-PL" sz="2000" strike="noStrike" dirty="0">
                <a:solidFill>
                  <a:schemeClr val="bg1"/>
                </a:solidFill>
                <a:latin typeface="Arial CE"/>
              </a:rPr>
              <a:t>Wybrane wskazówki KE: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3"/>
          <p:cNvSpPr/>
          <p:nvPr/>
        </p:nvSpPr>
        <p:spPr>
          <a:xfrm>
            <a:off x="457200" y="1124640"/>
            <a:ext cx="8228880" cy="500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trike="noStrike" dirty="0">
              <a:latin typeface="Calibri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trike="noStrike" dirty="0">
                <a:latin typeface="Calibri"/>
              </a:rPr>
              <a:t>Uprość co tylko się da (skup się na celach, a nie na liście kwalifikujących się pozycji, preferuj negatywną listę kwalifikowalności, ograniczoną do przepisów UE, określaj realistyczne obowiązki, unikaj powielania zadań);
Strategie wskazują planowane wkłady do lokalnie wybranych wskaźników z krótkiej listy</a:t>
            </a:r>
            <a:endParaRPr lang="pl-PL" dirty="0">
              <a:latin typeface="Calibri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trike="noStrike" dirty="0">
                <a:latin typeface="Calibri"/>
              </a:rPr>
              <a:t>Zaprojektuj system kontroli dostosowany do specyfiki LEADER (skup się na zapewnieniu jakości partnerstwa: </a:t>
            </a:r>
            <a:r>
              <a:rPr lang="pl-PL" strike="noStrike" dirty="0" err="1">
                <a:latin typeface="Calibri"/>
              </a:rPr>
              <a:t>inkluzywność</a:t>
            </a:r>
            <a:r>
              <a:rPr lang="pl-PL" strike="noStrike" dirty="0">
                <a:latin typeface="Calibri"/>
              </a:rPr>
              <a:t>, brak konfliktu interesów, orientacja na społeczność);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  <a:latin typeface="Calibri" panose="020F0502020204030204" pitchFamily="34" charset="0"/>
              </a:rPr>
              <a:t>Aby zwiększyć potencjał - skoncentruj się na animacji, partnerstwie, uczestnictwie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  <a:latin typeface="Calibri" panose="020F0502020204030204" pitchFamily="34" charset="0"/>
              </a:rPr>
              <a:t>Aby stymulować innowacje - zapewnij pewności prawa, elastyczność wsparcia, powiązań z niezbędnymi zasobami i źródłami wiedzy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  <a:latin typeface="Calibri" panose="020F0502020204030204" pitchFamily="34" charset="0"/>
              </a:rPr>
              <a:t>Aby wspierać zmiany strukturalne - zapewnij synergię z innymi podmiotami / politykami rozwoju;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/>
              </a:rPr>
              <a:t>Odważ się myśleć nieszablonowo.</a:t>
            </a:r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1810</TotalTime>
  <Words>3139</Words>
  <Application>Microsoft Office PowerPoint</Application>
  <PresentationFormat>Pokaz na ekranie (4:3)</PresentationFormat>
  <Paragraphs>259</Paragraphs>
  <Slides>28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28</vt:i4>
      </vt:variant>
    </vt:vector>
  </HeadingPairs>
  <TitlesOfParts>
    <vt:vector size="40" baseType="lpstr">
      <vt:lpstr>Arial</vt:lpstr>
      <vt:lpstr>Arial CE</vt:lpstr>
      <vt:lpstr>Calibri</vt:lpstr>
      <vt:lpstr>StarSymbol</vt:lpstr>
      <vt:lpstr>Tahoma</vt:lpstr>
      <vt:lpstr>Times New Roman</vt:lpstr>
      <vt:lpstr>Tw Cen MT</vt:lpstr>
      <vt:lpstr>Wingdings 2</vt:lpstr>
      <vt:lpstr>Motyw pakietu Office</vt:lpstr>
      <vt:lpstr>Office Theme</vt:lpstr>
      <vt:lpstr>Motyw pakietu Office</vt:lpstr>
      <vt:lpstr>2_Motyw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Najważniejsze regulacje z art. 25-28 projektu rozporządzenia CRP (1)</vt:lpstr>
      <vt:lpstr>Najważniejsze regulacje z art. 25-28 projektu rozporządzenia CRP (2)</vt:lpstr>
      <vt:lpstr>Najważniejsze regulacje z art. 25-28 projektu rozporządzenia CRP (3)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WRF, Europejski Instrument Odbudowy – lata 2021-2027</vt:lpstr>
      <vt:lpstr>Więcej o okresie przejściowym (1)</vt:lpstr>
      <vt:lpstr>Więcej o okresie przejściowym (2)</vt:lpstr>
      <vt:lpstr>Prezentacja programu PowerPoint</vt:lpstr>
      <vt:lpstr>Więcej o okresie przejściowym (3)</vt:lpstr>
      <vt:lpstr>Inteligentne wsie można rozumieć jako społeczności, które nie chcą biernie czekać na nadejście zmian. Na inteligentne wsie składają się ludzie z obszarów wiejskich, którzy podejmują inicjatywę, aby znaleźć praktyczne rozwiązania podstawowych problemów, z jakimi się mierzą, i wykorzystać nowe możliwości, zarówno z obszarów nowych technologii cyfrowych, jak również innowacji społecznych w usługach, tworzenia relacji z obszarami miejskimi, budowania i zwiększania świadomości dotyczącej poprawy warunków klimatycznych i środowiska, co w efekcie przyczyni się do stworzenia miejsca bardziej przyjaznego do życia dla jej mieszkańców.   </vt:lpstr>
      <vt:lpstr> Smart Villages (2)</vt:lpstr>
      <vt:lpstr>  Smart Villages (3)</vt:lpstr>
      <vt:lpstr>  Smart Villages (4)</vt:lpstr>
      <vt:lpstr>Więcej o okresie przejściowym (4)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Patrycja Purgał-Wilińska</dc:creator>
  <cp:lastModifiedBy>Cezary Nowek</cp:lastModifiedBy>
  <cp:revision>1470</cp:revision>
  <cp:lastPrinted>2019-12-10T08:17:37Z</cp:lastPrinted>
  <dcterms:created xsi:type="dcterms:W3CDTF">2004-06-02T09:09:28Z</dcterms:created>
  <dcterms:modified xsi:type="dcterms:W3CDTF">2020-09-23T09:06:12Z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5</vt:i4>
  </property>
  <property fmtid="{D5CDD505-2E9C-101B-9397-08002B2CF9AE}" pid="8" name="PresentationFormat">
    <vt:lpwstr>Pokaz na ekranie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19</vt:i4>
  </property>
</Properties>
</file>