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6858000" cx="12192000"/>
  <p:notesSz cx="7559675" cy="10691800"/>
  <p:embeddedFontLst>
    <p:embeddedFont>
      <p:font typeface="Arial Black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font" Target="fonts/ArialBlack-regular.fntdata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0" name="Google Shape;70;p1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1" name="Google Shape;71;p1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24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3" name="Google Shape;123;p2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Google Shape;139;p3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Google Shape;144;p3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8" name="Google Shape;148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9" name="Google Shape;149;p3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Google Shape;152;p37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Google Shape;153;p37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7" name="Google Shape;157;p3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8" name="Google Shape;158;p3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Google Shape;159;p3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5" name="Google Shape;165;p3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6" name="Google Shape;166;p3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7" name="Google Shape;167;p3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7" name="Google Shape;177;p4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0" name="Google Shape;180;p4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3" name="Google Shape;183;p4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4" name="Google Shape;184;p4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6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1" name="Google Shape;191;p4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2" name="Google Shape;192;p4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3" name="Google Shape;193;p4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6" name="Google Shape;196;p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7" name="Google Shape;197;p4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8" name="Google Shape;198;p48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1" name="Google Shape;201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2" name="Google Shape;202;p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3" name="Google Shape;203;p49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6" name="Google Shape;206;p50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7" name="Google Shape;207;p50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0" name="Google Shape;210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1" name="Google Shape;211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2" name="Google Shape;212;p5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3" name="Google Shape;213;p51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6" name="Google Shape;216;p52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7" name="Google Shape;217;p52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8" name="Google Shape;218;p52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9" name="Google Shape;219;p52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0" name="Google Shape;220;p52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1" name="Google Shape;221;p52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2" name="Google Shape;232;p5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6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5" name="Google Shape;235;p5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8" name="Google Shape;238;p5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9" name="Google Shape;239;p5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9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6" name="Google Shape;246;p6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7" name="Google Shape;247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8" name="Google Shape;248;p6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1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1" name="Google Shape;251;p6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2" name="Google Shape;252;p6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3" name="Google Shape;253;p6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6" name="Google Shape;256;p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7" name="Google Shape;257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8" name="Google Shape;258;p6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1" name="Google Shape;261;p6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2" name="Google Shape;262;p6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5" name="Google Shape;265;p6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6" name="Google Shape;266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7" name="Google Shape;267;p6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8" name="Google Shape;268;p6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1" name="Google Shape;271;p6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2" name="Google Shape;272;p6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3" name="Google Shape;273;p6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4" name="Google Shape;274;p6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5" name="Google Shape;275;p6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6" name="Google Shape;276;p6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2"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title"/>
          </p:nvPr>
        </p:nvSpPr>
        <p:spPr>
          <a:xfrm>
            <a:off x="831960" y="1709640"/>
            <a:ext cx="10515600" cy="285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0"/>
          <p:cNvSpPr txBox="1"/>
          <p:nvPr>
            <p:ph idx="1" type="body"/>
          </p:nvPr>
        </p:nvSpPr>
        <p:spPr>
          <a:xfrm>
            <a:off x="831960" y="4589640"/>
            <a:ext cx="105156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0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40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4" name="Google Shape;224;p53"/>
          <p:cNvSpPr txBox="1"/>
          <p:nvPr>
            <p:ph idx="2" type="title"/>
          </p:nvPr>
        </p:nvSpPr>
        <p:spPr>
          <a:xfrm>
            <a:off x="83808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5" name="Google Shape;225;p53"/>
          <p:cNvSpPr txBox="1"/>
          <p:nvPr>
            <p:ph idx="3" type="title"/>
          </p:nvPr>
        </p:nvSpPr>
        <p:spPr>
          <a:xfrm>
            <a:off x="617220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6" name="Google Shape;226;p53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7" name="Google Shape;227;p53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3.jpg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1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55000"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6"/>
          <p:cNvSpPr txBox="1"/>
          <p:nvPr/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5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NARODOWA WYSTAWA ROLNICZA</a:t>
            </a:r>
            <a:endParaRPr b="0" i="0" sz="5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6"/>
          <p:cNvSpPr txBox="1"/>
          <p:nvPr/>
        </p:nvSpPr>
        <p:spPr>
          <a:xfrm>
            <a:off x="1425600" y="430020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5"/>
          <p:cNvSpPr txBox="1"/>
          <p:nvPr/>
        </p:nvSpPr>
        <p:spPr>
          <a:xfrm>
            <a:off x="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Pawilon 4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5"/>
          <p:cNvSpPr/>
          <p:nvPr/>
        </p:nvSpPr>
        <p:spPr>
          <a:xfrm>
            <a:off x="4950720" y="4696920"/>
            <a:ext cx="4247640" cy="6404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Powierzchnia ekspozycji: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3 626 m2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320" y="0"/>
            <a:ext cx="48463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3040" y="124920"/>
            <a:ext cx="4750200" cy="3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000" y="2890800"/>
            <a:ext cx="4737960" cy="355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6"/>
          <p:cNvSpPr txBox="1"/>
          <p:nvPr/>
        </p:nvSpPr>
        <p:spPr>
          <a:xfrm>
            <a:off x="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Pawilon 4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6"/>
          <p:cNvSpPr txBox="1"/>
          <p:nvPr/>
        </p:nvSpPr>
        <p:spPr>
          <a:xfrm>
            <a:off x="2035440" y="1484640"/>
            <a:ext cx="9318600" cy="537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Wystawa zwierząt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Konie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Krowy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Owce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Kozy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Króliki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Drób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oraz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Strusie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Alpaki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inne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7"/>
          <p:cNvSpPr txBox="1"/>
          <p:nvPr/>
        </p:nvSpPr>
        <p:spPr>
          <a:xfrm>
            <a:off x="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Pawilon 11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2960" y="3088440"/>
            <a:ext cx="5322960" cy="354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920" y="1205640"/>
            <a:ext cx="5438520" cy="36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4040" y="281880"/>
            <a:ext cx="5062680" cy="337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8"/>
          <p:cNvSpPr txBox="1"/>
          <p:nvPr/>
        </p:nvSpPr>
        <p:spPr>
          <a:xfrm>
            <a:off x="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Pawilon 11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8"/>
          <p:cNvSpPr txBox="1"/>
          <p:nvPr/>
        </p:nvSpPr>
        <p:spPr>
          <a:xfrm>
            <a:off x="629280" y="855360"/>
            <a:ext cx="11562840" cy="600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Konferencja naukowa – 30 listopada 2018 r.  - </a:t>
            </a:r>
            <a:r>
              <a:rPr b="0" i="0" lang="pl-PL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Centralna Biblioteka Rolnicza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liczba uczestników: 300 osób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Tematy konferencji: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pl-P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Modernizacja wsi na przestrzeni ostatnich 100 lat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pl-P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Zmiany kulturowe na wsi 1918-2018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pl-P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Reformy rolne dwudziestolecia międzywojennego, a dekret PKWN z 1944 r. Analiza porównawcza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pl-P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Niszczenie PSL-u po drugiej wojnie światowej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pl-P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Represje wobec wsi i dyskryminacja chłopów przez komunistów w okresie Polski Ludowej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pl-PL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Kongres rolników – 1 grudnia 2018 r.  - </a:t>
            </a:r>
            <a:r>
              <a:rPr b="0" i="0" lang="pl-PL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Krajowa Rada Izb Rolniczych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liczba uczestników: 300 osób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9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79"/>
          <p:cNvSpPr txBox="1"/>
          <p:nvPr/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Dziękuję za uwagę</a:t>
            </a:r>
            <a:endParaRPr b="0" i="0" sz="7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7"/>
          <p:cNvSpPr txBox="1"/>
          <p:nvPr/>
        </p:nvSpPr>
        <p:spPr>
          <a:xfrm>
            <a:off x="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Założenia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7"/>
          <p:cNvSpPr txBox="1"/>
          <p:nvPr/>
        </p:nvSpPr>
        <p:spPr>
          <a:xfrm>
            <a:off x="157320" y="1464840"/>
            <a:ext cx="12034800" cy="5393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</a:t>
            </a:r>
            <a:r>
              <a:rPr b="0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- 30 listopad 2018 r. – 2 grudzień 2018 r.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Miejsce</a:t>
            </a:r>
            <a:r>
              <a:rPr b="0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Międzynarodowe Targi Poznańskie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7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Pawilon 3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7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Pawilon 4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7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Pawilon 11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Rodzaj imprezy</a:t>
            </a:r>
            <a:r>
              <a:rPr b="0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wystawa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Grupa docelowa</a:t>
            </a:r>
            <a:r>
              <a:rPr b="0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mieszkańcy miast i obszarów wiejskich (rodziny z dziećmi)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pl-PL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pl-PL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8"/>
          <p:cNvSpPr txBox="1"/>
          <p:nvPr/>
        </p:nvSpPr>
        <p:spPr>
          <a:xfrm>
            <a:off x="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 Narodowej Wystawy Rolniczej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8"/>
          <p:cNvSpPr txBox="1"/>
          <p:nvPr/>
        </p:nvSpPr>
        <p:spPr>
          <a:xfrm>
            <a:off x="452160" y="1504440"/>
            <a:ext cx="11592360" cy="51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Celem Wystawy jest pokazanie aktualnego oblicza polskiej wsi i jak zmieniała się ona na przestrzeni lat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Narodowa Wystawa Rolnicza będzie przedstawiać koncepcję współczesnej wsi charakteryzującą się: nowoczesnością, wielowarstwowością i szybkim rozwojem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Wydarzenie to będzie także okazją do zaprezentowania historii </a:t>
            </a:r>
            <a:br>
              <a:rPr b="0" i="0" lang="pl-PL" sz="1800" u="none" cap="none" strike="noStrike"/>
            </a:b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tradycji polskiej wsi oraz obszarów wiejskich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9"/>
          <p:cNvSpPr txBox="1"/>
          <p:nvPr/>
        </p:nvSpPr>
        <p:spPr>
          <a:xfrm>
            <a:off x="0" y="-36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Miejsce wystawy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40" y="1012680"/>
            <a:ext cx="11631600" cy="570276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9"/>
          <p:cNvSpPr/>
          <p:nvPr/>
        </p:nvSpPr>
        <p:spPr>
          <a:xfrm>
            <a:off x="7189200" y="2142360"/>
            <a:ext cx="484560" cy="978480"/>
          </a:xfrm>
          <a:custGeom>
            <a:rect b="b" l="l" r="r" t="t"/>
            <a:pathLst>
              <a:path extrusionOk="0" h="2720" w="1348">
                <a:moveTo>
                  <a:pt x="336" y="0"/>
                </a:moveTo>
                <a:lnTo>
                  <a:pt x="336" y="2045"/>
                </a:lnTo>
                <a:lnTo>
                  <a:pt x="0" y="2045"/>
                </a:lnTo>
                <a:lnTo>
                  <a:pt x="673" y="2719"/>
                </a:lnTo>
                <a:lnTo>
                  <a:pt x="1347" y="2045"/>
                </a:lnTo>
                <a:lnTo>
                  <a:pt x="1010" y="2045"/>
                </a:lnTo>
                <a:lnTo>
                  <a:pt x="1010" y="0"/>
                </a:lnTo>
                <a:lnTo>
                  <a:pt x="33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r="5400000" dist="19080">
              <a:srgbClr val="000000">
                <a:alpha val="62745"/>
              </a:srgbClr>
            </a:outerShdw>
          </a:effectLst>
        </p:spPr>
      </p:sp>
      <p:sp>
        <p:nvSpPr>
          <p:cNvPr id="302" name="Google Shape;302;p69"/>
          <p:cNvSpPr/>
          <p:nvPr/>
        </p:nvSpPr>
        <p:spPr>
          <a:xfrm>
            <a:off x="9117720" y="1965240"/>
            <a:ext cx="484560" cy="978480"/>
          </a:xfrm>
          <a:custGeom>
            <a:rect b="b" l="l" r="r" t="t"/>
            <a:pathLst>
              <a:path extrusionOk="0" h="2720" w="1348">
                <a:moveTo>
                  <a:pt x="336" y="0"/>
                </a:moveTo>
                <a:lnTo>
                  <a:pt x="336" y="2045"/>
                </a:lnTo>
                <a:lnTo>
                  <a:pt x="0" y="2045"/>
                </a:lnTo>
                <a:lnTo>
                  <a:pt x="673" y="2719"/>
                </a:lnTo>
                <a:lnTo>
                  <a:pt x="1347" y="2045"/>
                </a:lnTo>
                <a:lnTo>
                  <a:pt x="1010" y="2045"/>
                </a:lnTo>
                <a:lnTo>
                  <a:pt x="1010" y="0"/>
                </a:lnTo>
                <a:lnTo>
                  <a:pt x="33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r="5400000" dist="19080">
              <a:srgbClr val="000000">
                <a:alpha val="62745"/>
              </a:srgbClr>
            </a:outerShdw>
          </a:effectLst>
        </p:spPr>
      </p:sp>
      <p:sp>
        <p:nvSpPr>
          <p:cNvPr id="303" name="Google Shape;303;p69"/>
          <p:cNvSpPr/>
          <p:nvPr/>
        </p:nvSpPr>
        <p:spPr>
          <a:xfrm>
            <a:off x="8632800" y="1297800"/>
            <a:ext cx="484560" cy="978480"/>
          </a:xfrm>
          <a:custGeom>
            <a:rect b="b" l="l" r="r" t="t"/>
            <a:pathLst>
              <a:path extrusionOk="0" h="2720" w="1348">
                <a:moveTo>
                  <a:pt x="336" y="0"/>
                </a:moveTo>
                <a:lnTo>
                  <a:pt x="336" y="2045"/>
                </a:lnTo>
                <a:lnTo>
                  <a:pt x="0" y="2045"/>
                </a:lnTo>
                <a:lnTo>
                  <a:pt x="673" y="2719"/>
                </a:lnTo>
                <a:lnTo>
                  <a:pt x="1347" y="2045"/>
                </a:lnTo>
                <a:lnTo>
                  <a:pt x="1010" y="2045"/>
                </a:lnTo>
                <a:lnTo>
                  <a:pt x="1010" y="0"/>
                </a:lnTo>
                <a:lnTo>
                  <a:pt x="33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r="5400000" dist="19080">
              <a:srgbClr val="000000">
                <a:alpha val="62745"/>
              </a:srgbClr>
            </a:outerShdw>
          </a:effectLst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20000"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0"/>
          <p:cNvSpPr txBox="1"/>
          <p:nvPr/>
        </p:nvSpPr>
        <p:spPr>
          <a:xfrm>
            <a:off x="0" y="0"/>
            <a:ext cx="12192121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Cavaliada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0"/>
          <p:cNvSpPr txBox="1"/>
          <p:nvPr/>
        </p:nvSpPr>
        <p:spPr>
          <a:xfrm>
            <a:off x="127800" y="1325520"/>
            <a:ext cx="11995200" cy="538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Cavaliada to międzynarodowe zawody jeździeckie, na które składa się cykl halowych zmagań sportowych Cavaliada Tour.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Celem Cavaliady jest popularyzacja jeździectwa jako dyscypliny sportowej i formy rekreacji oraz pobudzanie zainteresowania hodowlą koni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Cavaliadzie towarzyszą Targi Sprzętu Jeździeckiego, na których wystawcy prezentują ofertę sprzętu i akcesoriów jeździeckich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Cavaliada Tour to jedyny w Polsce cykl jeździeckich zawodów halowych autoryzowany przez Międzynarodową Federację Jeździecką (FEI)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Miejsce: zawody - Pawilon 5 i Pawilon 7A, targi - Pawilon 6 i 6A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pl-PL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1"/>
          <p:cNvSpPr txBox="1"/>
          <p:nvPr/>
        </p:nvSpPr>
        <p:spPr>
          <a:xfrm>
            <a:off x="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Cavaliada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1760" y="3396600"/>
            <a:ext cx="3336480" cy="326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6120" y="61920"/>
            <a:ext cx="2742120" cy="311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920" y="953280"/>
            <a:ext cx="3591360" cy="32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080" y="786960"/>
            <a:ext cx="5110200" cy="521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1400" y="4308480"/>
            <a:ext cx="3344760" cy="23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2"/>
          <p:cNvSpPr txBox="1"/>
          <p:nvPr/>
        </p:nvSpPr>
        <p:spPr>
          <a:xfrm>
            <a:off x="0" y="-36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Miejsce wystawy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40" y="1012680"/>
            <a:ext cx="11631600" cy="570276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72"/>
          <p:cNvSpPr/>
          <p:nvPr/>
        </p:nvSpPr>
        <p:spPr>
          <a:xfrm>
            <a:off x="7189200" y="2142360"/>
            <a:ext cx="484560" cy="978480"/>
          </a:xfrm>
          <a:custGeom>
            <a:rect b="b" l="l" r="r" t="t"/>
            <a:pathLst>
              <a:path extrusionOk="0" h="2720" w="1348">
                <a:moveTo>
                  <a:pt x="336" y="0"/>
                </a:moveTo>
                <a:lnTo>
                  <a:pt x="336" y="2045"/>
                </a:lnTo>
                <a:lnTo>
                  <a:pt x="0" y="2045"/>
                </a:lnTo>
                <a:lnTo>
                  <a:pt x="673" y="2719"/>
                </a:lnTo>
                <a:lnTo>
                  <a:pt x="1347" y="2045"/>
                </a:lnTo>
                <a:lnTo>
                  <a:pt x="1010" y="2045"/>
                </a:lnTo>
                <a:lnTo>
                  <a:pt x="1010" y="0"/>
                </a:lnTo>
                <a:lnTo>
                  <a:pt x="33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r="5400000" dist="19080">
              <a:srgbClr val="000000">
                <a:alpha val="62745"/>
              </a:srgbClr>
            </a:outerShdw>
          </a:effectLst>
        </p:spPr>
      </p:sp>
      <p:sp>
        <p:nvSpPr>
          <p:cNvPr id="327" name="Google Shape;327;p72"/>
          <p:cNvSpPr/>
          <p:nvPr/>
        </p:nvSpPr>
        <p:spPr>
          <a:xfrm>
            <a:off x="9117720" y="1965240"/>
            <a:ext cx="484560" cy="978480"/>
          </a:xfrm>
          <a:custGeom>
            <a:rect b="b" l="l" r="r" t="t"/>
            <a:pathLst>
              <a:path extrusionOk="0" h="2720" w="1348">
                <a:moveTo>
                  <a:pt x="336" y="0"/>
                </a:moveTo>
                <a:lnTo>
                  <a:pt x="336" y="2045"/>
                </a:lnTo>
                <a:lnTo>
                  <a:pt x="0" y="2045"/>
                </a:lnTo>
                <a:lnTo>
                  <a:pt x="673" y="2719"/>
                </a:lnTo>
                <a:lnTo>
                  <a:pt x="1347" y="2045"/>
                </a:lnTo>
                <a:lnTo>
                  <a:pt x="1010" y="2045"/>
                </a:lnTo>
                <a:lnTo>
                  <a:pt x="1010" y="0"/>
                </a:lnTo>
                <a:lnTo>
                  <a:pt x="33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r="5400000" dist="19080">
              <a:srgbClr val="000000">
                <a:alpha val="62745"/>
              </a:srgbClr>
            </a:outerShdw>
          </a:effectLst>
        </p:spPr>
      </p:sp>
      <p:sp>
        <p:nvSpPr>
          <p:cNvPr id="328" name="Google Shape;328;p72"/>
          <p:cNvSpPr/>
          <p:nvPr/>
        </p:nvSpPr>
        <p:spPr>
          <a:xfrm>
            <a:off x="8632800" y="1297800"/>
            <a:ext cx="484560" cy="978480"/>
          </a:xfrm>
          <a:custGeom>
            <a:rect b="b" l="l" r="r" t="t"/>
            <a:pathLst>
              <a:path extrusionOk="0" h="2720" w="1348">
                <a:moveTo>
                  <a:pt x="336" y="0"/>
                </a:moveTo>
                <a:lnTo>
                  <a:pt x="336" y="2045"/>
                </a:lnTo>
                <a:lnTo>
                  <a:pt x="0" y="2045"/>
                </a:lnTo>
                <a:lnTo>
                  <a:pt x="673" y="2719"/>
                </a:lnTo>
                <a:lnTo>
                  <a:pt x="1347" y="2045"/>
                </a:lnTo>
                <a:lnTo>
                  <a:pt x="1010" y="2045"/>
                </a:lnTo>
                <a:lnTo>
                  <a:pt x="1010" y="0"/>
                </a:lnTo>
                <a:lnTo>
                  <a:pt x="33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r="5400000" dist="19080">
              <a:srgbClr val="000000">
                <a:alpha val="62745"/>
              </a:srgbClr>
            </a:outerShdw>
          </a:effectLst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3"/>
          <p:cNvSpPr txBox="1"/>
          <p:nvPr/>
        </p:nvSpPr>
        <p:spPr>
          <a:xfrm>
            <a:off x="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Pawilon 3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9120" y="0"/>
            <a:ext cx="48463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5400" y="3517560"/>
            <a:ext cx="4863960" cy="324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280" y="974160"/>
            <a:ext cx="4952520" cy="329364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73"/>
          <p:cNvSpPr/>
          <p:nvPr/>
        </p:nvSpPr>
        <p:spPr>
          <a:xfrm>
            <a:off x="5759280" y="1451880"/>
            <a:ext cx="4043520" cy="6404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Powierzchnia pawilonu: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6 626 m2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4"/>
          <p:cNvSpPr txBox="1"/>
          <p:nvPr/>
        </p:nvSpPr>
        <p:spPr>
          <a:xfrm>
            <a:off x="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Pawilon 3 – działania 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4"/>
          <p:cNvSpPr txBox="1"/>
          <p:nvPr/>
        </p:nvSpPr>
        <p:spPr>
          <a:xfrm>
            <a:off x="393120" y="1543680"/>
            <a:ext cx="11592360" cy="5028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Ekspozycje muzeów i maszyn rolniczych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Maszyny historyczne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Maszyny współczesne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Koła gospodyń wiejskich, warsztaty tematyczne, panele edukacyjne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Instytucje wspierające rolnictwo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Jednostki podległe i nadzorowane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Uczelnie rolnicze, strefy innowacji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pl-P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Organizacje branżowe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Prezentacje i degustacje żywności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