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44"/>
  </p:notesMasterIdLst>
  <p:handoutMasterIdLst>
    <p:handoutMasterId r:id="rId45"/>
  </p:handoutMasterIdLst>
  <p:sldIdLst>
    <p:sldId id="257" r:id="rId2"/>
    <p:sldId id="258" r:id="rId3"/>
    <p:sldId id="303" r:id="rId4"/>
    <p:sldId id="300" r:id="rId5"/>
    <p:sldId id="259" r:id="rId6"/>
    <p:sldId id="268" r:id="rId7"/>
    <p:sldId id="269" r:id="rId8"/>
    <p:sldId id="301" r:id="rId9"/>
    <p:sldId id="263" r:id="rId10"/>
    <p:sldId id="267" r:id="rId11"/>
    <p:sldId id="264" r:id="rId12"/>
    <p:sldId id="299" r:id="rId13"/>
    <p:sldId id="270" r:id="rId14"/>
    <p:sldId id="271" r:id="rId15"/>
    <p:sldId id="272" r:id="rId16"/>
    <p:sldId id="273" r:id="rId17"/>
    <p:sldId id="274" r:id="rId18"/>
    <p:sldId id="275" r:id="rId19"/>
    <p:sldId id="278" r:id="rId20"/>
    <p:sldId id="279" r:id="rId21"/>
    <p:sldId id="277" r:id="rId22"/>
    <p:sldId id="296" r:id="rId23"/>
    <p:sldId id="297" r:id="rId24"/>
    <p:sldId id="298" r:id="rId25"/>
    <p:sldId id="276" r:id="rId26"/>
    <p:sldId id="281" r:id="rId27"/>
    <p:sldId id="280" r:id="rId28"/>
    <p:sldId id="282" r:id="rId29"/>
    <p:sldId id="283" r:id="rId30"/>
    <p:sldId id="284" r:id="rId31"/>
    <p:sldId id="285" r:id="rId32"/>
    <p:sldId id="286" r:id="rId33"/>
    <p:sldId id="287" r:id="rId34"/>
    <p:sldId id="288" r:id="rId35"/>
    <p:sldId id="289" r:id="rId36"/>
    <p:sldId id="290" r:id="rId37"/>
    <p:sldId id="302" r:id="rId38"/>
    <p:sldId id="291" r:id="rId39"/>
    <p:sldId id="292" r:id="rId40"/>
    <p:sldId id="293" r:id="rId41"/>
    <p:sldId id="294" r:id="rId42"/>
    <p:sldId id="295" r:id="rId43"/>
  </p:sldIdLst>
  <p:sldSz cx="9144000" cy="6858000" type="screen4x3"/>
  <p:notesSz cx="6797675" cy="9926638"/>
  <p:defaultTextStyle>
    <a:defPPr>
      <a:defRPr lang="pl-PL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5141D"/>
    <a:srgbClr val="6AECF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yl pośredni 2 — Ak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Styl pośredni 2 — Ak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Styl pośredni 2 — Ak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7DF18680-E054-41AD-8BC1-D1AEF772440D}" styleName="Styl pośredni 2 — Ak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69CF1AB2-1976-4502-BF36-3FF5EA218861}" styleName="Styl pośredni 4 — Ak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C083E6E3-FA7D-4D7B-A595-EF9225AFEA82}" styleName="Styl jasny 1 — Akcent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vertBarState="minimized" horzBarState="maximized">
    <p:restoredLeft sz="32787"/>
    <p:restoredTop sz="90929"/>
  </p:normalViewPr>
  <p:slideViewPr>
    <p:cSldViewPr snapToGrid="0">
      <p:cViewPr varScale="1">
        <p:scale>
          <a:sx n="85" d="100"/>
          <a:sy n="85" d="100"/>
        </p:scale>
        <p:origin x="342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handoutMaster" Target="handoutMasters/handout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8ABBFB2F-A5D7-4277-9631-C855A07CB375}" type="doc">
      <dgm:prSet loTypeId="urn:microsoft.com/office/officeart/2005/8/layout/process1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pl-PL"/>
        </a:p>
      </dgm:t>
    </dgm:pt>
    <dgm:pt modelId="{3B8ED7EF-F207-4EB6-A686-0CA1ED334B80}">
      <dgm:prSet custT="1"/>
      <dgm:spPr>
        <a:xfrm>
          <a:off x="2053" y="0"/>
          <a:ext cx="4379788" cy="1350642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rgbClr val="6AECFA">
                <a:tint val="66000"/>
                <a:satMod val="160000"/>
              </a:srgbClr>
            </a:gs>
            <a:gs pos="50000">
              <a:srgbClr val="6AECFA">
                <a:tint val="44500"/>
                <a:satMod val="160000"/>
              </a:srgbClr>
            </a:gs>
            <a:gs pos="100000">
              <a:srgbClr val="6AECFA">
                <a:tint val="23500"/>
                <a:satMod val="160000"/>
              </a:srgbClr>
            </a:gs>
          </a:gsLst>
          <a:lin ang="2700000" scaled="1"/>
          <a:tileRect/>
        </a:gradFill>
        <a:ln w="12700" cap="flat" cmpd="sng" algn="ctr">
          <a:solidFill>
            <a:prstClr val="white">
              <a:hueOff val="0"/>
              <a:satOff val="0"/>
              <a:lumOff val="0"/>
              <a:alphaOff val="0"/>
            </a:prstClr>
          </a:solidFill>
          <a:prstDash val="solid"/>
          <a:miter lim="800000"/>
        </a:ln>
        <a:effectLst/>
      </dgm:spPr>
      <dgm:t>
        <a:bodyPr spcFirstLastPara="0" vert="horz" wrap="square" lIns="35560" tIns="17780" rIns="0" bIns="17780" numCol="1" spcCol="1270" anchor="ctr" anchorCtr="0"/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pl-PL" sz="1400" b="1" kern="1200" dirty="0" smtClean="0">
              <a:solidFill>
                <a:schemeClr val="tx1"/>
              </a:solidFill>
              <a:latin typeface="+mj-lt"/>
              <a:ea typeface="+mn-ea"/>
              <a:cs typeface="+mn-cs"/>
            </a:rPr>
            <a:t>PODRÓŻNY</a:t>
          </a:r>
          <a:endParaRPr lang="pl-PL" sz="1400" b="1" kern="1200" dirty="0">
            <a:solidFill>
              <a:schemeClr val="tx1"/>
            </a:solidFill>
            <a:latin typeface="+mj-lt"/>
            <a:ea typeface="+mn-ea"/>
            <a:cs typeface="+mn-cs"/>
          </a:endParaRPr>
        </a:p>
      </dgm:t>
    </dgm:pt>
    <dgm:pt modelId="{E8C1B808-2DFB-4307-A4EF-B31D24E82F63}" type="parTrans" cxnId="{F6663612-1D16-42E3-8D34-47C942724DBA}">
      <dgm:prSet/>
      <dgm:spPr/>
      <dgm:t>
        <a:bodyPr/>
        <a:lstStyle/>
        <a:p>
          <a:endParaRPr lang="pl-PL"/>
        </a:p>
      </dgm:t>
    </dgm:pt>
    <dgm:pt modelId="{C8FB650A-45B7-4EE7-BCA4-07CA5E9B72C7}" type="sibTrans" cxnId="{F6663612-1D16-42E3-8D34-47C942724DBA}">
      <dgm:prSet custT="1"/>
      <dgm:spPr>
        <a:xfrm>
          <a:off x="4819821" y="132227"/>
          <a:ext cx="928515" cy="1086187"/>
        </a:xfrm>
        <a:prstGeom prst="rightArrow">
          <a:avLst>
            <a:gd name="adj1" fmla="val 60000"/>
            <a:gd name="adj2" fmla="val 50000"/>
          </a:avLst>
        </a:prstGeom>
        <a:solidFill>
          <a:srgbClr val="C5141D">
            <a:alpha val="90000"/>
          </a:srgbClr>
        </a:solidFill>
        <a:ln w="12700" cap="flat" cmpd="sng" algn="ctr">
          <a:solidFill>
            <a:srgbClr val="5B9BD5">
              <a:alpha val="90000"/>
              <a:tint val="4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 spcFirstLastPara="0" vert="horz" wrap="square" lIns="53340" tIns="26670" rIns="53340" bIns="26670" numCol="1" spcCol="1270" anchor="ctr" anchorCtr="0"/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endParaRPr lang="pl-PL" sz="1400" kern="1200">
            <a:solidFill>
              <a:prstClr val="black">
                <a:hueOff val="0"/>
                <a:satOff val="0"/>
                <a:lumOff val="0"/>
                <a:alphaOff val="0"/>
              </a:prstClr>
            </a:solidFill>
            <a:latin typeface="Calibri" panose="020F0502020204030204"/>
            <a:ea typeface="+mn-ea"/>
            <a:cs typeface="+mn-cs"/>
          </a:endParaRPr>
        </a:p>
      </dgm:t>
    </dgm:pt>
    <dgm:pt modelId="{BB3F04DA-3CE9-4D70-882A-E2EA2254BA7D}">
      <dgm:prSet custT="1"/>
      <dgm:spPr>
        <a:xfrm>
          <a:off x="6133757" y="0"/>
          <a:ext cx="4379788" cy="1350642"/>
        </a:xfrm>
        <a:prstGeom prst="roundRect">
          <a:avLst>
            <a:gd name="adj" fmla="val 10000"/>
          </a:avLst>
        </a:prstGeom>
        <a:solidFill>
          <a:schemeClr val="bg1">
            <a:lumMod val="85000"/>
          </a:schemeClr>
        </a:solidFill>
        <a:ln w="12700" cap="flat" cmpd="sng" algn="ctr">
          <a:solidFill>
            <a:srgbClr val="5B9BD5">
              <a:alpha val="90000"/>
              <a:tint val="4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 spcFirstLastPara="0" vert="horz" wrap="square" lIns="20320" tIns="10160" rIns="0" bIns="10160" numCol="1" spcCol="1270" anchor="ctr" anchorCtr="0"/>
        <a:lstStyle/>
        <a:p>
          <a:pPr algn="ctr">
            <a:lnSpc>
              <a:spcPct val="90000"/>
            </a:lnSpc>
          </a:pPr>
          <a:r>
            <a:rPr lang="pl-PL" sz="1200" b="1" dirty="0" smtClean="0">
              <a:solidFill>
                <a:schemeClr val="tx1"/>
              </a:solidFill>
              <a:latin typeface="+mj-lt"/>
              <a:ea typeface="+mn-ea"/>
              <a:cs typeface="+mn-cs"/>
            </a:rPr>
            <a:t>Każda osoba, która chce zawrzeć umowę </a:t>
          </a:r>
        </a:p>
        <a:p>
          <a:pPr algn="ctr">
            <a:lnSpc>
              <a:spcPct val="150000"/>
            </a:lnSpc>
          </a:pPr>
          <a:r>
            <a:rPr lang="pl-PL" sz="1200" b="1" dirty="0" smtClean="0">
              <a:solidFill>
                <a:schemeClr val="tx1"/>
              </a:solidFill>
              <a:latin typeface="+mj-lt"/>
              <a:ea typeface="+mn-ea"/>
              <a:cs typeface="+mn-cs"/>
            </a:rPr>
            <a:t>lub która jest uprawniona do podróżowania na podstawie zawartej umowy</a:t>
          </a:r>
          <a:endParaRPr lang="pl-PL" sz="1200" b="1" dirty="0">
            <a:solidFill>
              <a:schemeClr val="tx1"/>
            </a:solidFill>
            <a:latin typeface="+mj-lt"/>
            <a:ea typeface="+mn-ea"/>
            <a:cs typeface="+mn-cs"/>
          </a:endParaRPr>
        </a:p>
      </dgm:t>
    </dgm:pt>
    <dgm:pt modelId="{51AA7DF2-D35B-4AEA-8CDC-AA92132BA753}" type="parTrans" cxnId="{EDCD4B89-2181-43F4-9FA9-92F7E8F1E6B6}">
      <dgm:prSet/>
      <dgm:spPr/>
      <dgm:t>
        <a:bodyPr/>
        <a:lstStyle/>
        <a:p>
          <a:endParaRPr lang="pl-PL"/>
        </a:p>
      </dgm:t>
    </dgm:pt>
    <dgm:pt modelId="{C83CF5F7-CDFB-43EA-9FB4-D3450C3263AA}" type="sibTrans" cxnId="{EDCD4B89-2181-43F4-9FA9-92F7E8F1E6B6}">
      <dgm:prSet/>
      <dgm:spPr/>
      <dgm:t>
        <a:bodyPr/>
        <a:lstStyle/>
        <a:p>
          <a:endParaRPr lang="pl-PL"/>
        </a:p>
      </dgm:t>
    </dgm:pt>
    <dgm:pt modelId="{75D5C049-65B7-4847-959F-287E835C14E8}" type="pres">
      <dgm:prSet presAssocID="{8ABBFB2F-A5D7-4277-9631-C855A07CB375}" presName="Name0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pl-PL"/>
        </a:p>
      </dgm:t>
    </dgm:pt>
    <dgm:pt modelId="{E718B88F-EDF3-4527-8E9F-483D9FFC6D16}" type="pres">
      <dgm:prSet presAssocID="{3B8ED7EF-F207-4EB6-A686-0CA1ED334B80}" presName="node" presStyleLbl="node1" presStyleIdx="0" presStyleCnt="2" custScaleX="52233" custLinFactNeighborX="2188" custLinFactNeighborY="-233">
        <dgm:presLayoutVars>
          <dgm:bulletEnabled val="1"/>
        </dgm:presLayoutVars>
      </dgm:prSet>
      <dgm:spPr>
        <a:xfrm>
          <a:off x="2053" y="0"/>
          <a:ext cx="4379788" cy="1350642"/>
        </a:xfrm>
        <a:prstGeom prst="roundRect">
          <a:avLst>
            <a:gd name="adj" fmla="val 10000"/>
          </a:avLst>
        </a:prstGeom>
      </dgm:spPr>
      <dgm:t>
        <a:bodyPr/>
        <a:lstStyle/>
        <a:p>
          <a:endParaRPr lang="pl-PL"/>
        </a:p>
      </dgm:t>
    </dgm:pt>
    <dgm:pt modelId="{044F342E-A019-4EA9-82F3-D03EFD1A4ABD}" type="pres">
      <dgm:prSet presAssocID="{C8FB650A-45B7-4EE7-BCA4-07CA5E9B72C7}" presName="sibTrans" presStyleLbl="sibTrans2D1" presStyleIdx="0" presStyleCnt="1"/>
      <dgm:spPr>
        <a:xfrm>
          <a:off x="4819821" y="132227"/>
          <a:ext cx="928515" cy="1086187"/>
        </a:xfrm>
        <a:prstGeom prst="rightArrow">
          <a:avLst>
            <a:gd name="adj1" fmla="val 60000"/>
            <a:gd name="adj2" fmla="val 50000"/>
          </a:avLst>
        </a:prstGeom>
      </dgm:spPr>
      <dgm:t>
        <a:bodyPr/>
        <a:lstStyle/>
        <a:p>
          <a:endParaRPr lang="pl-PL"/>
        </a:p>
      </dgm:t>
    </dgm:pt>
    <dgm:pt modelId="{F94ADC2D-87E4-45E9-A10B-0AE6A35ED343}" type="pres">
      <dgm:prSet presAssocID="{C8FB650A-45B7-4EE7-BCA4-07CA5E9B72C7}" presName="connectorText" presStyleLbl="sibTrans2D1" presStyleIdx="0" presStyleCnt="1"/>
      <dgm:spPr/>
      <dgm:t>
        <a:bodyPr/>
        <a:lstStyle/>
        <a:p>
          <a:endParaRPr lang="pl-PL"/>
        </a:p>
      </dgm:t>
    </dgm:pt>
    <dgm:pt modelId="{A35F43DF-73E0-4B7E-BB93-39221424B6D5}" type="pres">
      <dgm:prSet presAssocID="{BB3F04DA-3CE9-4D70-882A-E2EA2254BA7D}" presName="node" presStyleLbl="node1" presStyleIdx="1" presStyleCnt="2">
        <dgm:presLayoutVars>
          <dgm:bulletEnabled val="1"/>
        </dgm:presLayoutVars>
      </dgm:prSet>
      <dgm:spPr>
        <a:xfrm>
          <a:off x="6133757" y="0"/>
          <a:ext cx="4379788" cy="1350642"/>
        </a:xfrm>
        <a:prstGeom prst="roundRect">
          <a:avLst>
            <a:gd name="adj" fmla="val 10000"/>
          </a:avLst>
        </a:prstGeom>
      </dgm:spPr>
      <dgm:t>
        <a:bodyPr/>
        <a:lstStyle/>
        <a:p>
          <a:endParaRPr lang="pl-PL"/>
        </a:p>
      </dgm:t>
    </dgm:pt>
  </dgm:ptLst>
  <dgm:cxnLst>
    <dgm:cxn modelId="{6066B146-54D0-4EF0-922D-467363981939}" type="presOf" srcId="{C8FB650A-45B7-4EE7-BCA4-07CA5E9B72C7}" destId="{044F342E-A019-4EA9-82F3-D03EFD1A4ABD}" srcOrd="0" destOrd="0" presId="urn:microsoft.com/office/officeart/2005/8/layout/process1"/>
    <dgm:cxn modelId="{FC0669FE-0092-4C02-BCE7-CE7FE0CAA361}" type="presOf" srcId="{8ABBFB2F-A5D7-4277-9631-C855A07CB375}" destId="{75D5C049-65B7-4847-959F-287E835C14E8}" srcOrd="0" destOrd="0" presId="urn:microsoft.com/office/officeart/2005/8/layout/process1"/>
    <dgm:cxn modelId="{394693B7-E592-499A-B53E-6D3454114CDE}" type="presOf" srcId="{C8FB650A-45B7-4EE7-BCA4-07CA5E9B72C7}" destId="{F94ADC2D-87E4-45E9-A10B-0AE6A35ED343}" srcOrd="1" destOrd="0" presId="urn:microsoft.com/office/officeart/2005/8/layout/process1"/>
    <dgm:cxn modelId="{664DDDD0-CC74-41FB-B184-32AFA16444C3}" type="presOf" srcId="{3B8ED7EF-F207-4EB6-A686-0CA1ED334B80}" destId="{E718B88F-EDF3-4527-8E9F-483D9FFC6D16}" srcOrd="0" destOrd="0" presId="urn:microsoft.com/office/officeart/2005/8/layout/process1"/>
    <dgm:cxn modelId="{F6663612-1D16-42E3-8D34-47C942724DBA}" srcId="{8ABBFB2F-A5D7-4277-9631-C855A07CB375}" destId="{3B8ED7EF-F207-4EB6-A686-0CA1ED334B80}" srcOrd="0" destOrd="0" parTransId="{E8C1B808-2DFB-4307-A4EF-B31D24E82F63}" sibTransId="{C8FB650A-45B7-4EE7-BCA4-07CA5E9B72C7}"/>
    <dgm:cxn modelId="{EDCD4B89-2181-43F4-9FA9-92F7E8F1E6B6}" srcId="{8ABBFB2F-A5D7-4277-9631-C855A07CB375}" destId="{BB3F04DA-3CE9-4D70-882A-E2EA2254BA7D}" srcOrd="1" destOrd="0" parTransId="{51AA7DF2-D35B-4AEA-8CDC-AA92132BA753}" sibTransId="{C83CF5F7-CDFB-43EA-9FB4-D3450C3263AA}"/>
    <dgm:cxn modelId="{BF207011-7D36-4BE1-B524-0FB4122CD6C2}" type="presOf" srcId="{BB3F04DA-3CE9-4D70-882A-E2EA2254BA7D}" destId="{A35F43DF-73E0-4B7E-BB93-39221424B6D5}" srcOrd="0" destOrd="0" presId="urn:microsoft.com/office/officeart/2005/8/layout/process1"/>
    <dgm:cxn modelId="{37C2BD76-2387-421E-95E9-CB6348B9C9F7}" type="presParOf" srcId="{75D5C049-65B7-4847-959F-287E835C14E8}" destId="{E718B88F-EDF3-4527-8E9F-483D9FFC6D16}" srcOrd="0" destOrd="0" presId="urn:microsoft.com/office/officeart/2005/8/layout/process1"/>
    <dgm:cxn modelId="{316EC7E3-94DF-404C-B8DA-45F83F9181DD}" type="presParOf" srcId="{75D5C049-65B7-4847-959F-287E835C14E8}" destId="{044F342E-A019-4EA9-82F3-D03EFD1A4ABD}" srcOrd="1" destOrd="0" presId="urn:microsoft.com/office/officeart/2005/8/layout/process1"/>
    <dgm:cxn modelId="{992DBB61-8740-46E3-95F8-63E7236F2DA6}" type="presParOf" srcId="{044F342E-A019-4EA9-82F3-D03EFD1A4ABD}" destId="{F94ADC2D-87E4-45E9-A10B-0AE6A35ED343}" srcOrd="0" destOrd="0" presId="urn:microsoft.com/office/officeart/2005/8/layout/process1"/>
    <dgm:cxn modelId="{E4764CB1-B0F8-4645-AA61-D63980DF2B95}" type="presParOf" srcId="{75D5C049-65B7-4847-959F-287E835C14E8}" destId="{A35F43DF-73E0-4B7E-BB93-39221424B6D5}" srcOrd="2" destOrd="0" presId="urn:microsoft.com/office/officeart/2005/8/layout/process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718B88F-EDF3-4527-8E9F-483D9FFC6D16}">
      <dsp:nvSpPr>
        <dsp:cNvPr id="0" name=""/>
        <dsp:cNvSpPr/>
      </dsp:nvSpPr>
      <dsp:spPr>
        <a:xfrm>
          <a:off x="39822" y="0"/>
          <a:ext cx="2081477" cy="913822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rgbClr val="6AECFA">
                <a:tint val="66000"/>
                <a:satMod val="160000"/>
              </a:srgbClr>
            </a:gs>
            <a:gs pos="50000">
              <a:srgbClr val="6AECFA">
                <a:tint val="44500"/>
                <a:satMod val="160000"/>
              </a:srgbClr>
            </a:gs>
            <a:gs pos="100000">
              <a:srgbClr val="6AECFA">
                <a:tint val="23500"/>
                <a:satMod val="160000"/>
              </a:srgbClr>
            </a:gs>
          </a:gsLst>
          <a:lin ang="2700000" scaled="1"/>
          <a:tileRect/>
        </a:gradFill>
        <a:ln w="12700" cap="flat" cmpd="sng" algn="ctr">
          <a:solidFill>
            <a:prstClr val="white">
              <a:hueOff val="0"/>
              <a:satOff val="0"/>
              <a:lumOff val="0"/>
              <a:alphaOff val="0"/>
            </a:prst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5560" tIns="17780" rIns="0" bIns="1778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pl-PL" sz="1400" b="1" kern="1200" dirty="0" smtClean="0">
              <a:solidFill>
                <a:schemeClr val="tx1"/>
              </a:solidFill>
              <a:latin typeface="+mj-lt"/>
              <a:ea typeface="+mn-ea"/>
              <a:cs typeface="+mn-cs"/>
            </a:rPr>
            <a:t>PODRÓŻNY</a:t>
          </a:r>
          <a:endParaRPr lang="pl-PL" sz="1400" b="1" kern="1200" dirty="0">
            <a:solidFill>
              <a:schemeClr val="tx1"/>
            </a:solidFill>
            <a:latin typeface="+mj-lt"/>
            <a:ea typeface="+mn-ea"/>
            <a:cs typeface="+mn-cs"/>
          </a:endParaRPr>
        </a:p>
      </dsp:txBody>
      <dsp:txXfrm>
        <a:off x="66587" y="26765"/>
        <a:ext cx="2027947" cy="860292"/>
      </dsp:txXfrm>
    </dsp:sp>
    <dsp:sp modelId="{044F342E-A019-4EA9-82F3-D03EFD1A4ABD}">
      <dsp:nvSpPr>
        <dsp:cNvPr id="0" name=""/>
        <dsp:cNvSpPr/>
      </dsp:nvSpPr>
      <dsp:spPr>
        <a:xfrm>
          <a:off x="2511079" y="0"/>
          <a:ext cx="826332" cy="913822"/>
        </a:xfrm>
        <a:prstGeom prst="rightArrow">
          <a:avLst>
            <a:gd name="adj1" fmla="val 60000"/>
            <a:gd name="adj2" fmla="val 50000"/>
          </a:avLst>
        </a:prstGeom>
        <a:solidFill>
          <a:srgbClr val="C5141D">
            <a:alpha val="90000"/>
          </a:srgbClr>
        </a:solidFill>
        <a:ln w="12700" cap="flat" cmpd="sng" algn="ctr">
          <a:solidFill>
            <a:srgbClr val="5B9BD5">
              <a:alpha val="90000"/>
              <a:tint val="4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26670" rIns="53340" bIns="26670" numCol="1" spcCol="1270" anchor="ctr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endParaRPr lang="pl-PL" sz="1400" kern="1200">
            <a:solidFill>
              <a:prstClr val="black">
                <a:hueOff val="0"/>
                <a:satOff val="0"/>
                <a:lumOff val="0"/>
                <a:alphaOff val="0"/>
              </a:prstClr>
            </a:solidFill>
            <a:latin typeface="Calibri" panose="020F0502020204030204"/>
            <a:ea typeface="+mn-ea"/>
            <a:cs typeface="+mn-cs"/>
          </a:endParaRPr>
        </a:p>
      </dsp:txBody>
      <dsp:txXfrm>
        <a:off x="2511079" y="182764"/>
        <a:ext cx="578432" cy="548294"/>
      </dsp:txXfrm>
    </dsp:sp>
    <dsp:sp modelId="{A35F43DF-73E0-4B7E-BB93-39221424B6D5}">
      <dsp:nvSpPr>
        <dsp:cNvPr id="0" name=""/>
        <dsp:cNvSpPr/>
      </dsp:nvSpPr>
      <dsp:spPr>
        <a:xfrm>
          <a:off x="3680417" y="0"/>
          <a:ext cx="3984986" cy="913822"/>
        </a:xfrm>
        <a:prstGeom prst="roundRect">
          <a:avLst>
            <a:gd name="adj" fmla="val 10000"/>
          </a:avLst>
        </a:prstGeom>
        <a:solidFill>
          <a:schemeClr val="bg1">
            <a:lumMod val="85000"/>
          </a:schemeClr>
        </a:solidFill>
        <a:ln w="12700" cap="flat" cmpd="sng" algn="ctr">
          <a:solidFill>
            <a:srgbClr val="5B9BD5">
              <a:alpha val="90000"/>
              <a:tint val="4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10160" rIns="0" bIns="1016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l-PL" sz="1200" b="1" kern="1200" dirty="0" smtClean="0">
              <a:solidFill>
                <a:schemeClr val="tx1"/>
              </a:solidFill>
              <a:latin typeface="+mj-lt"/>
              <a:ea typeface="+mn-ea"/>
              <a:cs typeface="+mn-cs"/>
            </a:rPr>
            <a:t>Każda osoba, która chce zawrzeć umowę </a:t>
          </a:r>
        </a:p>
        <a:p>
          <a:pPr lvl="0" algn="ctr" defTabSz="533400">
            <a:lnSpc>
              <a:spcPct val="150000"/>
            </a:lnSpc>
            <a:spcBef>
              <a:spcPct val="0"/>
            </a:spcBef>
            <a:spcAft>
              <a:spcPct val="35000"/>
            </a:spcAft>
          </a:pPr>
          <a:r>
            <a:rPr lang="pl-PL" sz="1200" b="1" kern="1200" dirty="0" smtClean="0">
              <a:solidFill>
                <a:schemeClr val="tx1"/>
              </a:solidFill>
              <a:latin typeface="+mj-lt"/>
              <a:ea typeface="+mn-ea"/>
              <a:cs typeface="+mn-cs"/>
            </a:rPr>
            <a:t>lub która jest uprawniona do podróżowania na podstawie zawartej umowy</a:t>
          </a:r>
          <a:endParaRPr lang="pl-PL" sz="1200" b="1" kern="1200" dirty="0">
            <a:solidFill>
              <a:schemeClr val="tx1"/>
            </a:solidFill>
            <a:latin typeface="+mj-lt"/>
            <a:ea typeface="+mn-ea"/>
            <a:cs typeface="+mn-cs"/>
          </a:endParaRPr>
        </a:p>
      </dsp:txBody>
      <dsp:txXfrm>
        <a:off x="3707182" y="26765"/>
        <a:ext cx="3931456" cy="860292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process1">
  <dgm:title val=""/>
  <dgm:desc val=""/>
  <dgm:catLst>
    <dgm:cat type="process" pri="1000"/>
    <dgm:cat type="convert" pri="15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h" for="ch" ptType="node" op="equ"/>
      <dgm:constr type="primFontSz" for="ch" ptType="node" op="equ" val="65"/>
      <dgm:constr type="w" for="ch" ptType="sibTrans" refType="w" refFor="ch" refPtType="node" op="equ" fact="0.4"/>
      <dgm:constr type="h" for="ch" ptType="sibTrans" op="equ"/>
      <dgm:constr type="primFontSz" for="des" forName="connectorText" op="equ" val="55"/>
      <dgm:constr type="primFontSz" for="des" forName="connectorText" refType="primFontSz" refFor="ch" refPtType="node" op="lte" fact="0.8"/>
    </dgm:constrLst>
    <dgm:ruleLst/>
    <dgm:forEach name="nodesForEach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>
            <dgm:adj idx="1" val="0.1"/>
          </dgm:adjLst>
        </dgm:shape>
        <dgm:presOf axis="desOrSelf" ptType="node"/>
        <dgm:constrLst>
          <dgm:constr type="h" refType="w" fact="0.6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18" fact="NaN" max="NaN"/>
          <dgm:rule type="h" val="NaN" fact="1.5" max="NaN"/>
          <dgm:rule type="primFontSz" val="5" fact="NaN" max="NaN"/>
          <dgm:rule type="h" val="INF" fact="NaN" max="NaN"/>
        </dgm:ruleLst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h" refType="w" fact="0.62"/>
            <dgm:constr type="connDist"/>
            <dgm:constr type="begPad" refType="connDist" fact="0.25"/>
            <dgm:constr type="endPad" refType="connDist" fact="0.22"/>
          </dgm:constrLst>
          <dgm:ruleLst/>
          <dgm:layoutNode name="connectorText">
            <dgm:alg type="tx">
              <dgm:param type="autoTxRot" val="grav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nagłówka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l-PL"/>
          </a:p>
        </p:txBody>
      </p:sp>
      <p:sp>
        <p:nvSpPr>
          <p:cNvPr id="3" name="Symbol zastępczy daty 2"/>
          <p:cNvSpPr>
            <a:spLocks noGrp="1"/>
          </p:cNvSpPr>
          <p:nvPr>
            <p:ph type="dt" sz="quarter" idx="1"/>
          </p:nvPr>
        </p:nvSpPr>
        <p:spPr>
          <a:xfrm>
            <a:off x="3850443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6D4B7CB-D42A-41B3-ACFC-0C68EF5F3FB1}" type="datetimeFigureOut">
              <a:rPr lang="pl-PL" smtClean="0"/>
              <a:t>10.05.2018</a:t>
            </a:fld>
            <a:endParaRPr lang="pl-PL"/>
          </a:p>
        </p:txBody>
      </p:sp>
      <p:sp>
        <p:nvSpPr>
          <p:cNvPr id="4" name="Symbol zastępczy stopki 3"/>
          <p:cNvSpPr>
            <a:spLocks noGrp="1"/>
          </p:cNvSpPr>
          <p:nvPr>
            <p:ph type="ftr" sz="quarter" idx="2"/>
          </p:nvPr>
        </p:nvSpPr>
        <p:spPr>
          <a:xfrm>
            <a:off x="0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3"/>
          </p:nvPr>
        </p:nvSpPr>
        <p:spPr>
          <a:xfrm>
            <a:off x="3850443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70D1237-7D84-4372-A56C-E767D0F302B1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03229005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nagłówka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l-PL"/>
          </a:p>
        </p:txBody>
      </p:sp>
      <p:sp>
        <p:nvSpPr>
          <p:cNvPr id="3" name="Symbol zastępczy daty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7071015-A69A-4FD4-ADE5-E437E1960055}" type="datetimeFigureOut">
              <a:rPr lang="pl-PL" smtClean="0"/>
              <a:t>10.05.2018</a:t>
            </a:fld>
            <a:endParaRPr lang="pl-PL"/>
          </a:p>
        </p:txBody>
      </p:sp>
      <p:sp>
        <p:nvSpPr>
          <p:cNvPr id="4" name="Symbol zastępczy obrazu slajdu 3"/>
          <p:cNvSpPr>
            <a:spLocks noGrp="1" noRot="1" noChangeAspect="1"/>
          </p:cNvSpPr>
          <p:nvPr>
            <p:ph type="sldImg" idx="2"/>
          </p:nvPr>
        </p:nvSpPr>
        <p:spPr>
          <a:xfrm>
            <a:off x="1166813" y="1241425"/>
            <a:ext cx="4464050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l-PL"/>
          </a:p>
        </p:txBody>
      </p:sp>
      <p:sp>
        <p:nvSpPr>
          <p:cNvPr id="5" name="Symbol zastępczy notatek 4"/>
          <p:cNvSpPr>
            <a:spLocks noGrp="1"/>
          </p:cNvSpPr>
          <p:nvPr>
            <p:ph type="body" sz="quarter" idx="3"/>
          </p:nvPr>
        </p:nvSpPr>
        <p:spPr>
          <a:xfrm>
            <a:off x="679768" y="4777194"/>
            <a:ext cx="5438140" cy="390861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6" name="Symbol zastępczy stopki 5"/>
          <p:cNvSpPr>
            <a:spLocks noGrp="1"/>
          </p:cNvSpPr>
          <p:nvPr>
            <p:ph type="ftr" sz="quarter" idx="4"/>
          </p:nvPr>
        </p:nvSpPr>
        <p:spPr>
          <a:xfrm>
            <a:off x="0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l-PL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5"/>
          </p:nvPr>
        </p:nvSpPr>
        <p:spPr>
          <a:xfrm>
            <a:off x="3850443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BF896D7-B2CB-4EA7-982C-0E3D4A42DB43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72870936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ajd tytułow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Podtytuł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l-PL" smtClean="0"/>
              <a:t>Kliknij, aby edytować styl wzorca podtytułu</a:t>
            </a:r>
            <a:endParaRPr lang="pl-PL"/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l-PL" altLang="pl-PL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l-PL" altLang="pl-PL" smtClean="0"/>
              <a:t>DEPARTAMENT KULTURY, PROMOCJI I TURYSTYKI URZĄD MARSZAŁKOWSKI WOJEWÓDZTWA MAZOWIECKIEGO W WARSZAWIE</a:t>
            </a:r>
            <a:endParaRPr lang="pl-PL" alt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70D99B8-2A26-493D-B200-AEF500C01185}" type="slidenum">
              <a:rPr lang="pl-PL" altLang="pl-PL"/>
              <a:pPr/>
              <a:t>‹#›</a:t>
            </a:fld>
            <a:endParaRPr lang="pl-PL" altLang="pl-PL"/>
          </a:p>
        </p:txBody>
      </p:sp>
    </p:spTree>
    <p:extLst>
      <p:ext uri="{BB962C8B-B14F-4D97-AF65-F5344CB8AC3E}">
        <p14:creationId xmlns:p14="http://schemas.microsoft.com/office/powerpoint/2010/main" val="331058156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ytuł i tekst pionow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tytułu pionowego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l-PL" altLang="pl-PL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l-PL" altLang="pl-PL" smtClean="0"/>
              <a:t>DEPARTAMENT KULTURY, PROMOCJI I TURYSTYKI URZĄD MARSZAŁKOWSKI WOJEWÓDZTWA MAZOWIECKIEGO W WARSZAWIE</a:t>
            </a:r>
            <a:endParaRPr lang="pl-PL" alt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2CD97A4-5207-4E72-A351-322CC1F48B90}" type="slidenum">
              <a:rPr lang="pl-PL" altLang="pl-PL"/>
              <a:pPr/>
              <a:t>‹#›</a:t>
            </a:fld>
            <a:endParaRPr lang="pl-PL" altLang="pl-PL"/>
          </a:p>
        </p:txBody>
      </p:sp>
    </p:spTree>
    <p:extLst>
      <p:ext uri="{BB962C8B-B14F-4D97-AF65-F5344CB8AC3E}">
        <p14:creationId xmlns:p14="http://schemas.microsoft.com/office/powerpoint/2010/main" val="288510975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ytuł pionowy i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pionowy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tytułu pionowego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l-PL" altLang="pl-PL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l-PL" altLang="pl-PL" smtClean="0"/>
              <a:t>DEPARTAMENT KULTURY, PROMOCJI I TURYSTYKI URZĄD MARSZAŁKOWSKI WOJEWÓDZTWA MAZOWIECKIEGO W WARSZAWIE</a:t>
            </a:r>
            <a:endParaRPr lang="pl-PL" alt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F2ACE0B-72B2-4E0F-93A9-3B8AD5047F07}" type="slidenum">
              <a:rPr lang="pl-PL" altLang="pl-PL"/>
              <a:pPr/>
              <a:t>‹#›</a:t>
            </a:fld>
            <a:endParaRPr lang="pl-PL" altLang="pl-PL"/>
          </a:p>
        </p:txBody>
      </p:sp>
    </p:spTree>
    <p:extLst>
      <p:ext uri="{BB962C8B-B14F-4D97-AF65-F5344CB8AC3E}">
        <p14:creationId xmlns:p14="http://schemas.microsoft.com/office/powerpoint/2010/main" val="230151073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ytuł i zawartoś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zawartości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l-PL" altLang="pl-PL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l-PL" altLang="pl-PL" smtClean="0"/>
              <a:t>DEPARTAMENT KULTURY, PROMOCJI I TURYSTYKI URZĄD MARSZAŁKOWSKI WOJEWÓDZTWA MAZOWIECKIEGO W WARSZAWIE</a:t>
            </a:r>
            <a:endParaRPr lang="pl-PL" alt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81EF700-82EF-4C0B-B1BA-D4A1CAB4D495}" type="slidenum">
              <a:rPr lang="pl-PL" altLang="pl-PL"/>
              <a:pPr/>
              <a:t>‹#›</a:t>
            </a:fld>
            <a:endParaRPr lang="pl-PL" altLang="pl-PL"/>
          </a:p>
        </p:txBody>
      </p:sp>
    </p:spTree>
    <p:extLst>
      <p:ext uri="{BB962C8B-B14F-4D97-AF65-F5344CB8AC3E}">
        <p14:creationId xmlns:p14="http://schemas.microsoft.com/office/powerpoint/2010/main" val="231479104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Nagłówek sekcj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tekstu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pl-PL" smtClean="0"/>
              <a:t>Kliknij, aby edytować style wzorca tekstu</a:t>
            </a:r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l-PL" altLang="pl-PL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l-PL" altLang="pl-PL" smtClean="0"/>
              <a:t>DEPARTAMENT KULTURY, PROMOCJI I TURYSTYKI URZĄD MARSZAŁKOWSKI WOJEWÓDZTWA MAZOWIECKIEGO W WARSZAWIE</a:t>
            </a:r>
            <a:endParaRPr lang="pl-PL" alt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BCA592C-1692-410E-9D71-1A48135E621D}" type="slidenum">
              <a:rPr lang="pl-PL" altLang="pl-PL"/>
              <a:pPr/>
              <a:t>‹#›</a:t>
            </a:fld>
            <a:endParaRPr lang="pl-PL" altLang="pl-PL"/>
          </a:p>
        </p:txBody>
      </p:sp>
    </p:spTree>
    <p:extLst>
      <p:ext uri="{BB962C8B-B14F-4D97-AF65-F5344CB8AC3E}">
        <p14:creationId xmlns:p14="http://schemas.microsoft.com/office/powerpoint/2010/main" val="131687826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wa elementy zawartośc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zawartości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4" name="Symbol zastępczy zawartości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5" name="Symbol zastępczy daty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l-PL" altLang="pl-PL"/>
          </a:p>
        </p:txBody>
      </p:sp>
      <p:sp>
        <p:nvSpPr>
          <p:cNvPr id="6" name="Symbol zastępczy stopki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l-PL" altLang="pl-PL" smtClean="0"/>
              <a:t>DEPARTAMENT KULTURY, PROMOCJI I TURYSTYKI URZĄD MARSZAŁKOWSKI WOJEWÓDZTWA MAZOWIECKIEGO W WARSZAWIE</a:t>
            </a:r>
            <a:endParaRPr lang="pl-PL" altLang="pl-PL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82CB3D0-22E8-48A4-9E4B-6639850E7B5F}" type="slidenum">
              <a:rPr lang="pl-PL" altLang="pl-PL"/>
              <a:pPr/>
              <a:t>‹#›</a:t>
            </a:fld>
            <a:endParaRPr lang="pl-PL" altLang="pl-PL"/>
          </a:p>
        </p:txBody>
      </p:sp>
    </p:spTree>
    <p:extLst>
      <p:ext uri="{BB962C8B-B14F-4D97-AF65-F5344CB8AC3E}">
        <p14:creationId xmlns:p14="http://schemas.microsoft.com/office/powerpoint/2010/main" val="233929248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ównan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tekstu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l-PL" smtClean="0"/>
              <a:t>Kliknij, aby edytować style wzorca tekstu</a:t>
            </a:r>
          </a:p>
        </p:txBody>
      </p:sp>
      <p:sp>
        <p:nvSpPr>
          <p:cNvPr id="4" name="Symbol zastępczy zawartości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5" name="Symbol zastępczy tekstu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l-PL" smtClean="0"/>
              <a:t>Kliknij, aby edytować style wzorca tekstu</a:t>
            </a:r>
          </a:p>
        </p:txBody>
      </p:sp>
      <p:sp>
        <p:nvSpPr>
          <p:cNvPr id="6" name="Symbol zastępczy zawartości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7" name="Symbol zastępczy daty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l-PL" altLang="pl-PL"/>
          </a:p>
        </p:txBody>
      </p:sp>
      <p:sp>
        <p:nvSpPr>
          <p:cNvPr id="8" name="Symbol zastępczy stopki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l-PL" altLang="pl-PL" smtClean="0"/>
              <a:t>DEPARTAMENT KULTURY, PROMOCJI I TURYSTYKI URZĄD MARSZAŁKOWSKI WOJEWÓDZTWA MAZOWIECKIEGO W WARSZAWIE</a:t>
            </a:r>
            <a:endParaRPr lang="pl-PL" altLang="pl-PL"/>
          </a:p>
        </p:txBody>
      </p:sp>
      <p:sp>
        <p:nvSpPr>
          <p:cNvPr id="9" name="Symbol zastępczy numeru slajd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F9CA399-8227-490E-A3F9-38F3401D527D}" type="slidenum">
              <a:rPr lang="pl-PL" altLang="pl-PL"/>
              <a:pPr/>
              <a:t>‹#›</a:t>
            </a:fld>
            <a:endParaRPr lang="pl-PL" altLang="pl-PL"/>
          </a:p>
        </p:txBody>
      </p:sp>
    </p:spTree>
    <p:extLst>
      <p:ext uri="{BB962C8B-B14F-4D97-AF65-F5344CB8AC3E}">
        <p14:creationId xmlns:p14="http://schemas.microsoft.com/office/powerpoint/2010/main" val="44701027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ylko tytu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daty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l-PL" altLang="pl-PL"/>
          </a:p>
        </p:txBody>
      </p:sp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l-PL" altLang="pl-PL" smtClean="0"/>
              <a:t>DEPARTAMENT KULTURY, PROMOCJI I TURYSTYKI URZĄD MARSZAŁKOWSKI WOJEWÓDZTWA MAZOWIECKIEGO W WARSZAWIE</a:t>
            </a:r>
            <a:endParaRPr lang="pl-PL" alt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F66DE09-2EDF-4DF9-887C-A506448B85ED}" type="slidenum">
              <a:rPr lang="pl-PL" altLang="pl-PL"/>
              <a:pPr/>
              <a:t>‹#›</a:t>
            </a:fld>
            <a:endParaRPr lang="pl-PL" altLang="pl-PL"/>
          </a:p>
        </p:txBody>
      </p:sp>
    </p:spTree>
    <p:extLst>
      <p:ext uri="{BB962C8B-B14F-4D97-AF65-F5344CB8AC3E}">
        <p14:creationId xmlns:p14="http://schemas.microsoft.com/office/powerpoint/2010/main" val="318647757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us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daty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l-PL" altLang="pl-PL"/>
          </a:p>
        </p:txBody>
      </p:sp>
      <p:sp>
        <p:nvSpPr>
          <p:cNvPr id="3" name="Symbol zastępczy stopki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l-PL" altLang="pl-PL" smtClean="0"/>
              <a:t>DEPARTAMENT KULTURY, PROMOCJI I TURYSTYKI URZĄD MARSZAŁKOWSKI WOJEWÓDZTWA MAZOWIECKIEGO W WARSZAWIE</a:t>
            </a:r>
            <a:endParaRPr lang="pl-PL" alt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A8285AE-90F5-4A16-B0AA-B3DD0D47E504}" type="slidenum">
              <a:rPr lang="pl-PL" altLang="pl-PL"/>
              <a:pPr/>
              <a:t>‹#›</a:t>
            </a:fld>
            <a:endParaRPr lang="pl-PL" altLang="pl-PL"/>
          </a:p>
        </p:txBody>
      </p:sp>
    </p:spTree>
    <p:extLst>
      <p:ext uri="{BB962C8B-B14F-4D97-AF65-F5344CB8AC3E}">
        <p14:creationId xmlns:p14="http://schemas.microsoft.com/office/powerpoint/2010/main" val="265327506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Zawartość z podpis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zawartości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4" name="Symbol zastępczy tekstu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l-PL" smtClean="0"/>
              <a:t>Kliknij, aby edytować style wzorca tekstu</a:t>
            </a:r>
          </a:p>
        </p:txBody>
      </p:sp>
      <p:sp>
        <p:nvSpPr>
          <p:cNvPr id="5" name="Symbol zastępczy daty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l-PL" altLang="pl-PL"/>
          </a:p>
        </p:txBody>
      </p:sp>
      <p:sp>
        <p:nvSpPr>
          <p:cNvPr id="6" name="Symbol zastępczy stopki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l-PL" altLang="pl-PL" smtClean="0"/>
              <a:t>DEPARTAMENT KULTURY, PROMOCJI I TURYSTYKI URZĄD MARSZAŁKOWSKI WOJEWÓDZTWA MAZOWIECKIEGO W WARSZAWIE</a:t>
            </a:r>
            <a:endParaRPr lang="pl-PL" altLang="pl-PL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91079E3-2B2F-4FAD-B0F0-0C63EECF2016}" type="slidenum">
              <a:rPr lang="pl-PL" altLang="pl-PL"/>
              <a:pPr/>
              <a:t>‹#›</a:t>
            </a:fld>
            <a:endParaRPr lang="pl-PL" altLang="pl-PL"/>
          </a:p>
        </p:txBody>
      </p:sp>
    </p:spTree>
    <p:extLst>
      <p:ext uri="{BB962C8B-B14F-4D97-AF65-F5344CB8AC3E}">
        <p14:creationId xmlns:p14="http://schemas.microsoft.com/office/powerpoint/2010/main" val="164353136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az z podpis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obrazu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pl-PL" smtClean="0"/>
              <a:t>Kliknij ikonę, aby dodać obraz</a:t>
            </a:r>
            <a:endParaRPr lang="pl-PL"/>
          </a:p>
        </p:txBody>
      </p:sp>
      <p:sp>
        <p:nvSpPr>
          <p:cNvPr id="4" name="Symbol zastępczy tekstu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l-PL" smtClean="0"/>
              <a:t>Kliknij, aby edytować style wzorca tekstu</a:t>
            </a:r>
          </a:p>
        </p:txBody>
      </p:sp>
      <p:sp>
        <p:nvSpPr>
          <p:cNvPr id="5" name="Symbol zastępczy daty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l-PL" altLang="pl-PL"/>
          </a:p>
        </p:txBody>
      </p:sp>
      <p:sp>
        <p:nvSpPr>
          <p:cNvPr id="6" name="Symbol zastępczy stopki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l-PL" altLang="pl-PL" smtClean="0"/>
              <a:t>DEPARTAMENT KULTURY, PROMOCJI I TURYSTYKI URZĄD MARSZAŁKOWSKI WOJEWÓDZTWA MAZOWIECKIEGO W WARSZAWIE</a:t>
            </a:r>
            <a:endParaRPr lang="pl-PL" altLang="pl-PL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2D605AC-952A-4C59-A6B6-663866941B05}" type="slidenum">
              <a:rPr lang="pl-PL" altLang="pl-PL"/>
              <a:pPr/>
              <a:t>‹#›</a:t>
            </a:fld>
            <a:endParaRPr lang="pl-PL" altLang="pl-PL"/>
          </a:p>
        </p:txBody>
      </p:sp>
    </p:spTree>
    <p:extLst>
      <p:ext uri="{BB962C8B-B14F-4D97-AF65-F5344CB8AC3E}">
        <p14:creationId xmlns:p14="http://schemas.microsoft.com/office/powerpoint/2010/main" val="57223678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l-PL" altLang="pl-PL" smtClean="0"/>
              <a:t>Kliknij, aby edytować styl wzorca tytułu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l-PL" altLang="pl-PL" smtClean="0"/>
              <a:t>Kliknij, aby edytować style wzorca tekstu</a:t>
            </a:r>
          </a:p>
          <a:p>
            <a:pPr lvl="1"/>
            <a:r>
              <a:rPr lang="pl-PL" altLang="pl-PL" smtClean="0"/>
              <a:t>Drugi poziom</a:t>
            </a:r>
          </a:p>
          <a:p>
            <a:pPr lvl="2"/>
            <a:r>
              <a:rPr lang="pl-PL" altLang="pl-PL" smtClean="0"/>
              <a:t>Trzeci poziom</a:t>
            </a:r>
          </a:p>
          <a:p>
            <a:pPr lvl="3"/>
            <a:r>
              <a:rPr lang="pl-PL" altLang="pl-PL" smtClean="0"/>
              <a:t>Czwarty poziom</a:t>
            </a:r>
          </a:p>
          <a:p>
            <a:pPr lvl="4"/>
            <a:r>
              <a:rPr lang="pl-PL" altLang="pl-PL" smtClean="0"/>
              <a:t>Piąty poziom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pl-PL" altLang="pl-PL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r>
              <a:rPr lang="pl-PL" altLang="pl-PL" smtClean="0"/>
              <a:t>DEPARTAMENT KULTURY, PROMOCJI I TURYSTYKI URZĄD MARSZAŁKOWSKI WOJEWÓDZTWA MAZOWIECKIEGO W WARSZAWIE</a:t>
            </a:r>
            <a:endParaRPr lang="pl-PL" altLang="pl-PL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DF815412-DB42-40F2-A684-270CB956B67F}" type="slidenum">
              <a:rPr lang="pl-PL" altLang="pl-PL"/>
              <a:pPr/>
              <a:t>‹#›</a:t>
            </a:fld>
            <a:endParaRPr lang="pl-PL" altLang="pl-PL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sldNum="0" hdr="0" dt="0"/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l-P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7" Type="http://schemas.openxmlformats.org/officeDocument/2006/relationships/image" Target="../media/image1.png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185737" y="1399431"/>
            <a:ext cx="8686800" cy="2031325"/>
          </a:xfrm>
          <a:prstGeom prst="rect">
            <a:avLst/>
          </a:prstGeom>
          <a:gradFill flip="none" rotWithShape="1">
            <a:gsLst>
              <a:gs pos="0">
                <a:srgbClr val="6AECFA">
                  <a:tint val="66000"/>
                  <a:satMod val="160000"/>
                </a:srgbClr>
              </a:gs>
              <a:gs pos="50000">
                <a:srgbClr val="6AECFA">
                  <a:tint val="44500"/>
                  <a:satMod val="160000"/>
                </a:srgbClr>
              </a:gs>
              <a:gs pos="100000">
                <a:srgbClr val="6AECFA">
                  <a:tint val="23500"/>
                  <a:satMod val="160000"/>
                </a:srgbClr>
              </a:gs>
            </a:gsLst>
            <a:lin ang="2700000" scaled="1"/>
            <a:tileRect/>
          </a:gra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spcBef>
                <a:spcPct val="50000"/>
              </a:spcBef>
            </a:pPr>
            <a:endParaRPr lang="pl-PL" altLang="pl-PL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 algn="ctr">
              <a:spcBef>
                <a:spcPct val="50000"/>
              </a:spcBef>
            </a:pPr>
            <a:r>
              <a:rPr lang="pl-PL" altLang="pl-PL" b="1" dirty="0" smtClean="0">
                <a:effectLst>
                  <a:reflection stA="99000" endPos="0" dist="50800" dir="5400000" sy="-100000" algn="bl" rotWithShape="0"/>
                </a:effectLst>
              </a:rPr>
              <a:t>Ustawa z dnia 24 listopada 2017 r. </a:t>
            </a:r>
          </a:p>
          <a:p>
            <a:pPr algn="ctr">
              <a:spcBef>
                <a:spcPct val="50000"/>
              </a:spcBef>
            </a:pPr>
            <a:r>
              <a:rPr lang="pl-PL" altLang="pl-PL" b="1" dirty="0" smtClean="0">
                <a:effectLst>
                  <a:reflection stA="99000" endPos="0" dist="50800" dir="5400000" sy="-100000" algn="bl" rotWithShape="0"/>
                </a:effectLst>
              </a:rPr>
              <a:t>o imprezach turystycznych i powiązanych usługach turystycznych</a:t>
            </a:r>
          </a:p>
          <a:p>
            <a:pPr algn="ctr">
              <a:spcBef>
                <a:spcPct val="50000"/>
              </a:spcBef>
            </a:pPr>
            <a:endParaRPr lang="pl-PL" altLang="pl-PL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1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sp>
        <p:nvSpPr>
          <p:cNvPr id="23" name="Text Box 20"/>
          <p:cNvSpPr txBox="1">
            <a:spLocks noChangeArrowheads="1"/>
          </p:cNvSpPr>
          <p:nvPr/>
        </p:nvSpPr>
        <p:spPr bwMode="auto">
          <a:xfrm>
            <a:off x="185737" y="3913609"/>
            <a:ext cx="8686800" cy="1523494"/>
          </a:xfrm>
          <a:prstGeom prst="rect">
            <a:avLst/>
          </a:prstGeom>
          <a:gradFill flip="none" rotWithShape="1">
            <a:gsLst>
              <a:gs pos="0">
                <a:srgbClr val="6AECFA">
                  <a:tint val="66000"/>
                  <a:satMod val="160000"/>
                </a:srgbClr>
              </a:gs>
              <a:gs pos="50000">
                <a:srgbClr val="6AECFA">
                  <a:tint val="44500"/>
                  <a:satMod val="160000"/>
                </a:srgbClr>
              </a:gs>
              <a:gs pos="100000">
                <a:srgbClr val="6AECFA">
                  <a:tint val="23500"/>
                  <a:satMod val="160000"/>
                </a:srgbClr>
              </a:gs>
            </a:gsLst>
            <a:lin ang="2700000" scaled="1"/>
            <a:tileRect/>
          </a:gra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spcBef>
                <a:spcPct val="50000"/>
              </a:spcBef>
            </a:pPr>
            <a:r>
              <a:rPr lang="pl-PL" altLang="pl-PL" sz="1800" i="1" dirty="0" smtClean="0">
                <a:effectLst>
                  <a:reflection stA="99000" endPos="0" dist="50800" dir="5400000" sy="-100000" algn="bl" rotWithShape="0"/>
                </a:effectLst>
              </a:rPr>
              <a:t>PREZENTACJA:</a:t>
            </a:r>
          </a:p>
          <a:p>
            <a:pPr algn="ctr">
              <a:lnSpc>
                <a:spcPct val="150000"/>
              </a:lnSpc>
              <a:spcBef>
                <a:spcPct val="50000"/>
              </a:spcBef>
            </a:pPr>
            <a:r>
              <a:rPr lang="pl-PL" altLang="pl-PL" sz="1800" i="1" dirty="0" smtClean="0">
                <a:effectLst>
                  <a:reflection stA="99000" endPos="0" dist="50800" dir="5400000" sy="-100000" algn="bl" rotWithShape="0"/>
                </a:effectLst>
              </a:rPr>
              <a:t>IZABELA STELMAŃSKA</a:t>
            </a:r>
          </a:p>
          <a:p>
            <a:pPr algn="ctr">
              <a:lnSpc>
                <a:spcPct val="150000"/>
              </a:lnSpc>
              <a:spcBef>
                <a:spcPct val="50000"/>
              </a:spcBef>
            </a:pPr>
            <a:r>
              <a:rPr lang="pl-PL" altLang="pl-PL" sz="1800" i="1" dirty="0" smtClean="0">
                <a:effectLst>
                  <a:reflection stA="99000" endPos="0" dist="50800" dir="5400000" sy="-100000" algn="bl" rotWithShape="0"/>
                </a:effectLst>
              </a:rPr>
              <a:t>ZASTĘPCA DYREKTORA DEPARTAMENTU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00514" y="1155245"/>
            <a:ext cx="8338686" cy="3216265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r>
              <a:rPr lang="pl-PL" altLang="pl-PL" sz="1600" b="1" dirty="0" smtClean="0">
                <a:solidFill>
                  <a:srgbClr val="FF0000"/>
                </a:solidFill>
                <a:effectLst>
                  <a:reflection stA="99000" endPos="0" dist="50800" dir="5400000" sy="-100000" algn="bl" rotWithShape="0"/>
                </a:effectLst>
              </a:rPr>
              <a:t>Główne pojęcia zawarte w Ustawie:</a:t>
            </a: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10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2970366" y="1735686"/>
            <a:ext cx="3203268" cy="913822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USŁUGĄ TURYSTYCZNĄ NIE JEST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43" name="Prostokąt zaokrąglony 42"/>
          <p:cNvSpPr/>
          <p:nvPr/>
        </p:nvSpPr>
        <p:spPr>
          <a:xfrm>
            <a:off x="500514" y="3229949"/>
            <a:ext cx="8030711" cy="2151644"/>
          </a:xfrm>
          <a:prstGeom prst="roundRect">
            <a:avLst>
              <a:gd name="adj" fmla="val 10000"/>
            </a:avLst>
          </a:prstGeom>
          <a:solidFill>
            <a:schemeClr val="bg1">
              <a:lumMod val="85000"/>
            </a:schemeClr>
          </a:solidFill>
          <a:ln w="12700" cap="flat" cmpd="sng" algn="ctr">
            <a:solidFill>
              <a:prstClr val="white">
                <a:hueOff val="0"/>
                <a:satOff val="0"/>
                <a:lumOff val="0"/>
                <a:alphaOff val="0"/>
              </a:prstClr>
            </a:solidFill>
            <a:prstDash val="solid"/>
            <a:miter lim="800000"/>
          </a:ln>
          <a:effectLst/>
        </p:spPr>
        <p:style>
          <a:lnRef idx="2">
            <a:scrgbClr r="0" g="0" b="0"/>
          </a:lnRef>
          <a:fillRef idx="1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/>
          <a:lstStyle/>
          <a:p>
            <a:pPr>
              <a:lnSpc>
                <a:spcPct val="150000"/>
              </a:lnSpc>
              <a:spcBef>
                <a:spcPts val="0"/>
              </a:spcBef>
            </a:pPr>
            <a:r>
              <a:rPr lang="pl-PL" altLang="pl-PL" sz="1200" b="1" dirty="0">
                <a:solidFill>
                  <a:schemeClr val="tx1"/>
                </a:solidFill>
                <a:effectLst>
                  <a:reflection stA="99000" endPos="0" dist="50800" dir="5400000" sy="-100000" algn="bl" rotWithShape="0"/>
                </a:effectLst>
              </a:rPr>
              <a:t>u</a:t>
            </a:r>
            <a:r>
              <a:rPr lang="pl-PL" altLang="pl-PL" sz="1200" b="1" dirty="0" smtClean="0">
                <a:solidFill>
                  <a:schemeClr val="tx1"/>
                </a:solidFill>
                <a:effectLst>
                  <a:reflection stA="99000" endPos="0" dist="50800" dir="5400000" sy="-100000" algn="bl" rotWithShape="0"/>
                </a:effectLst>
              </a:rPr>
              <a:t>sługa, </a:t>
            </a:r>
            <a:r>
              <a:rPr lang="pl-PL" altLang="pl-PL" sz="1200" b="1" dirty="0">
                <a:solidFill>
                  <a:schemeClr val="tx1"/>
                </a:solidFill>
                <a:effectLst>
                  <a:reflection stA="99000" endPos="0" dist="50800" dir="5400000" sy="-100000" algn="bl" rotWithShape="0"/>
                </a:effectLst>
              </a:rPr>
              <a:t>które </a:t>
            </a:r>
            <a:r>
              <a:rPr lang="pl-PL" altLang="pl-PL" sz="1200" b="1" dirty="0" smtClean="0">
                <a:solidFill>
                  <a:schemeClr val="tx1"/>
                </a:solidFill>
                <a:effectLst>
                  <a:reflection stA="99000" endPos="0" dist="50800" dir="5400000" sy="-100000" algn="bl" rotWithShape="0"/>
                </a:effectLst>
              </a:rPr>
              <a:t>jest </a:t>
            </a:r>
            <a:r>
              <a:rPr lang="pl-PL" altLang="pl-PL" sz="1200" b="1" dirty="0">
                <a:solidFill>
                  <a:schemeClr val="tx1"/>
                </a:solidFill>
                <a:effectLst>
                  <a:reflection stA="99000" endPos="0" dist="50800" dir="5400000" sy="-100000" algn="bl" rotWithShape="0"/>
                </a:effectLst>
              </a:rPr>
              <a:t>nieodłączną częścią innej usługi </a:t>
            </a:r>
            <a:r>
              <a:rPr lang="pl-PL" altLang="pl-PL" sz="1200" b="1" dirty="0" smtClean="0">
                <a:solidFill>
                  <a:schemeClr val="tx1"/>
                </a:solidFill>
                <a:effectLst>
                  <a:reflection stA="99000" endPos="0" dist="50800" dir="5400000" sy="-100000" algn="bl" rotWithShape="0"/>
                </a:effectLst>
              </a:rPr>
              <a:t>turystycznej, np.:</a:t>
            </a:r>
            <a:endParaRPr lang="pl-PL" altLang="pl-PL" sz="1200" b="1" dirty="0">
              <a:solidFill>
                <a:schemeClr val="tx1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 marL="171450" indent="-171450">
              <a:lnSpc>
                <a:spcPct val="150000"/>
              </a:lnSpc>
              <a:spcBef>
                <a:spcPts val="0"/>
              </a:spcBef>
              <a:buFont typeface="Wingdings" panose="05000000000000000000" pitchFamily="2" charset="2"/>
              <a:buChar char="Ø"/>
            </a:pPr>
            <a:r>
              <a:rPr lang="pl-PL" altLang="pl-PL" sz="1200" b="1" dirty="0" smtClean="0">
                <a:solidFill>
                  <a:schemeClr val="tx1"/>
                </a:solidFill>
                <a:effectLst>
                  <a:reflection stA="99000" endPos="0" dist="50800" dir="5400000" sy="-100000" algn="bl" rotWithShape="0"/>
                </a:effectLst>
              </a:rPr>
              <a:t>transport </a:t>
            </a:r>
            <a:r>
              <a:rPr lang="pl-PL" altLang="pl-PL" sz="1200" b="1" dirty="0">
                <a:solidFill>
                  <a:schemeClr val="tx1"/>
                </a:solidFill>
                <a:effectLst>
                  <a:reflection stA="99000" endPos="0" dist="50800" dir="5400000" sy="-100000" algn="bl" rotWithShape="0"/>
                </a:effectLst>
              </a:rPr>
              <a:t>bagażu w ramach przewozu pasażerów, </a:t>
            </a:r>
            <a:endParaRPr lang="pl-PL" altLang="pl-PL" sz="1200" b="1" dirty="0" smtClean="0">
              <a:solidFill>
                <a:schemeClr val="tx1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 marL="171450" indent="-171450">
              <a:lnSpc>
                <a:spcPct val="150000"/>
              </a:lnSpc>
              <a:spcBef>
                <a:spcPts val="0"/>
              </a:spcBef>
              <a:buFont typeface="Wingdings" panose="05000000000000000000" pitchFamily="2" charset="2"/>
              <a:buChar char="Ø"/>
            </a:pPr>
            <a:r>
              <a:rPr lang="pl-PL" altLang="pl-PL" sz="1200" b="1" dirty="0" smtClean="0">
                <a:solidFill>
                  <a:schemeClr val="tx1"/>
                </a:solidFill>
                <a:effectLst>
                  <a:reflection stA="99000" endPos="0" dist="50800" dir="5400000" sy="-100000" algn="bl" rotWithShape="0"/>
                </a:effectLst>
              </a:rPr>
              <a:t>drobne </a:t>
            </a:r>
            <a:r>
              <a:rPr lang="pl-PL" altLang="pl-PL" sz="1200" b="1" dirty="0">
                <a:solidFill>
                  <a:schemeClr val="tx1"/>
                </a:solidFill>
                <a:effectLst>
                  <a:reflection stA="99000" endPos="0" dist="50800" dir="5400000" sy="-100000" algn="bl" rotWithShape="0"/>
                </a:effectLst>
              </a:rPr>
              <a:t>usługi transportowe, takie jak przewóz pasażerów w ramach wycieczki z przewodnikiem lub transfer pomiędzy hotelem a lotniskiem, </a:t>
            </a:r>
            <a:endParaRPr lang="pl-PL" altLang="pl-PL" sz="1200" b="1" dirty="0" smtClean="0">
              <a:solidFill>
                <a:schemeClr val="tx1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 marL="171450" indent="-171450">
              <a:lnSpc>
                <a:spcPct val="150000"/>
              </a:lnSpc>
              <a:spcBef>
                <a:spcPts val="0"/>
              </a:spcBef>
              <a:buFont typeface="Wingdings" panose="05000000000000000000" pitchFamily="2" charset="2"/>
              <a:buChar char="Ø"/>
            </a:pPr>
            <a:r>
              <a:rPr lang="pl-PL" altLang="pl-PL" sz="1200" b="1" dirty="0" smtClean="0">
                <a:solidFill>
                  <a:schemeClr val="tx1"/>
                </a:solidFill>
                <a:effectLst>
                  <a:reflection stA="99000" endPos="0" dist="50800" dir="5400000" sy="-100000" algn="bl" rotWithShape="0"/>
                </a:effectLst>
              </a:rPr>
              <a:t>posiłki</a:t>
            </a:r>
            <a:r>
              <a:rPr lang="pl-PL" altLang="pl-PL" sz="1200" b="1" dirty="0">
                <a:solidFill>
                  <a:schemeClr val="tx1"/>
                </a:solidFill>
                <a:effectLst>
                  <a:reflection stA="99000" endPos="0" dist="50800" dir="5400000" sy="-100000" algn="bl" rotWithShape="0"/>
                </a:effectLst>
              </a:rPr>
              <a:t>, napoje oraz sprzątanie zapewnione w ramach zakwaterowania lub dostęp do urządzeń na miejscu, takich jak np. basen, sauna, spa lub sala treningowa przeznaczona dla gości hotelu.</a:t>
            </a:r>
          </a:p>
          <a:p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2566048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606955" y="1134918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r>
              <a:rPr lang="pl-PL" altLang="pl-PL" sz="1600" b="1" dirty="0" smtClean="0">
                <a:solidFill>
                  <a:srgbClr val="FF0000"/>
                </a:solidFill>
                <a:effectLst>
                  <a:reflection stA="99000" endPos="0" dist="50800" dir="5400000" sy="-100000" algn="bl" rotWithShape="0"/>
                </a:effectLst>
              </a:rPr>
              <a:t>Kiedy powstaje impreza turystyczna?</a:t>
            </a: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11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2567709" y="1735686"/>
            <a:ext cx="4074391" cy="913822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IMPREZA TURYSTYCZNA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pic>
        <p:nvPicPr>
          <p:cNvPr id="6" name="Obraz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7140000">
            <a:off x="2568875" y="2671838"/>
            <a:ext cx="682811" cy="792549"/>
          </a:xfrm>
          <a:prstGeom prst="rect">
            <a:avLst/>
          </a:prstGeom>
        </p:spPr>
      </p:pic>
      <p:grpSp>
        <p:nvGrpSpPr>
          <p:cNvPr id="30" name="Grupa 29"/>
          <p:cNvGrpSpPr/>
          <p:nvPr/>
        </p:nvGrpSpPr>
        <p:grpSpPr>
          <a:xfrm>
            <a:off x="571500" y="3723876"/>
            <a:ext cx="2910609" cy="1542250"/>
            <a:chOff x="0" y="0"/>
            <a:chExt cx="2959530" cy="913822"/>
          </a:xfrm>
          <a:solidFill>
            <a:schemeClr val="bg1">
              <a:lumMod val="85000"/>
            </a:schemeClr>
          </a:solidFill>
        </p:grpSpPr>
        <p:sp>
          <p:nvSpPr>
            <p:cNvPr id="31" name="Prostokąt zaokrąglony 30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pFill/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32" name="Prostokąt 31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pl-PL" sz="1200" b="1" dirty="0" smtClean="0">
                <a:solidFill>
                  <a:schemeClr val="tx1"/>
                </a:solidFill>
                <a:latin typeface="+mj-lt"/>
              </a:endParaRPr>
            </a:p>
            <a:p>
              <a:pPr marL="0" lvl="0" indent="0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200" b="1" dirty="0" smtClean="0">
                  <a:solidFill>
                    <a:schemeClr val="tx1"/>
                  </a:solidFill>
                  <a:latin typeface="+mj-lt"/>
                </a:rPr>
                <a:t>Połączenie co najmniej 2 usług takich jak:</a:t>
              </a:r>
            </a:p>
            <a:p>
              <a:pPr marL="228600" lvl="0" indent="-228600" algn="just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AutoNum type="alphaLcParenR"/>
              </a:pPr>
              <a:r>
                <a:rPr lang="pl-PL" sz="1200" b="1" dirty="0" smtClean="0">
                  <a:solidFill>
                    <a:schemeClr val="tx1"/>
                  </a:solidFill>
                  <a:latin typeface="+mj-lt"/>
                </a:rPr>
                <a:t>Przewóz pasażerów</a:t>
              </a:r>
            </a:p>
            <a:p>
              <a:pPr marL="228600" lvl="0" indent="-228600" algn="just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AutoNum type="alphaLcParenR"/>
              </a:pPr>
              <a:r>
                <a:rPr lang="pl-PL" sz="1200" b="1" dirty="0" smtClean="0">
                  <a:solidFill>
                    <a:schemeClr val="tx1"/>
                  </a:solidFill>
                  <a:latin typeface="+mj-lt"/>
                </a:rPr>
                <a:t>Zakwaterowanie</a:t>
              </a:r>
            </a:p>
            <a:p>
              <a:pPr marL="228600" lvl="0" indent="-228600" algn="just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AutoNum type="alphaLcParenR"/>
              </a:pPr>
              <a:r>
                <a:rPr lang="pl-PL" sz="1200" b="1" dirty="0" smtClean="0">
                  <a:solidFill>
                    <a:schemeClr val="tx1"/>
                  </a:solidFill>
                  <a:latin typeface="+mj-lt"/>
                </a:rPr>
                <a:t>Wynajem pojazdów</a:t>
              </a:r>
            </a:p>
            <a:p>
              <a:pPr marL="228600" lvl="0" indent="-228600" algn="just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AutoNum type="alphaLcParenR"/>
              </a:pPr>
              <a:endParaRPr lang="pl-PL" sz="1200" b="1" dirty="0" smtClean="0">
                <a:solidFill>
                  <a:schemeClr val="tx1"/>
                </a:solidFill>
                <a:latin typeface="+mj-lt"/>
              </a:endParaRPr>
            </a:p>
            <a:p>
              <a:pPr marL="0" lvl="0" indent="0" algn="just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pl-PL" sz="1200" b="1" kern="1200" dirty="0">
                <a:solidFill>
                  <a:schemeClr val="tx1"/>
                </a:solidFill>
                <a:latin typeface="+mj-lt"/>
                <a:ea typeface="+mn-ea"/>
                <a:cs typeface="+mn-cs"/>
              </a:endParaRPr>
            </a:p>
          </p:txBody>
        </p:sp>
      </p:grpSp>
      <p:grpSp>
        <p:nvGrpSpPr>
          <p:cNvPr id="46" name="Grupa 45"/>
          <p:cNvGrpSpPr/>
          <p:nvPr/>
        </p:nvGrpSpPr>
        <p:grpSpPr>
          <a:xfrm>
            <a:off x="4572000" y="3780693"/>
            <a:ext cx="1744044" cy="1428615"/>
            <a:chOff x="0" y="0"/>
            <a:chExt cx="2959530" cy="913822"/>
          </a:xfrm>
          <a:solidFill>
            <a:schemeClr val="bg1">
              <a:lumMod val="85000"/>
            </a:schemeClr>
          </a:solidFill>
        </p:grpSpPr>
        <p:sp>
          <p:nvSpPr>
            <p:cNvPr id="47" name="Prostokąt zaokrąglony 4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pFill/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48" name="Prostokąt 47"/>
            <p:cNvSpPr/>
            <p:nvPr/>
          </p:nvSpPr>
          <p:spPr>
            <a:xfrm>
              <a:off x="26765" y="26766"/>
              <a:ext cx="2906001" cy="860292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200" b="1" dirty="0" smtClean="0">
                  <a:solidFill>
                    <a:schemeClr val="tx1"/>
                  </a:solidFill>
                  <a:latin typeface="+mj-lt"/>
                </a:rPr>
                <a:t>Jedna usługa taka jak:</a:t>
              </a:r>
            </a:p>
            <a:p>
              <a:pPr marL="228600" lvl="0" indent="-228600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AutoNum type="alphaLcParenR"/>
              </a:pPr>
              <a:r>
                <a:rPr lang="pl-PL" sz="1200" b="1" kern="1200" dirty="0" smtClean="0">
                  <a:solidFill>
                    <a:schemeClr val="tx1"/>
                  </a:solidFill>
                  <a:latin typeface="+mj-lt"/>
                  <a:ea typeface="+mn-ea"/>
                  <a:cs typeface="+mn-cs"/>
                </a:rPr>
                <a:t>Przewóz pasażerów</a:t>
              </a:r>
            </a:p>
            <a:p>
              <a:pPr marL="228600" lvl="0" indent="-228600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AutoNum type="alphaLcParenR"/>
              </a:pPr>
              <a:r>
                <a:rPr lang="pl-PL" sz="1200" b="1" dirty="0" smtClean="0">
                  <a:solidFill>
                    <a:schemeClr val="tx1"/>
                  </a:solidFill>
                  <a:latin typeface="+mj-lt"/>
                </a:rPr>
                <a:t>Zakwaterowanie</a:t>
              </a:r>
            </a:p>
            <a:p>
              <a:pPr marL="228600" lvl="0" indent="-228600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AutoNum type="alphaLcParenR"/>
              </a:pPr>
              <a:r>
                <a:rPr lang="pl-PL" sz="1200" b="1" kern="1200" dirty="0" smtClean="0">
                  <a:solidFill>
                    <a:schemeClr val="tx1"/>
                  </a:solidFill>
                  <a:latin typeface="+mj-lt"/>
                  <a:ea typeface="+mn-ea"/>
                  <a:cs typeface="+mn-cs"/>
                </a:rPr>
                <a:t>Wynajem pojazdów</a:t>
              </a:r>
              <a:endParaRPr lang="pl-PL" sz="1200" b="1" kern="1200" dirty="0">
                <a:solidFill>
                  <a:schemeClr val="tx1"/>
                </a:solidFill>
                <a:latin typeface="+mj-lt"/>
                <a:ea typeface="+mn-ea"/>
                <a:cs typeface="+mn-cs"/>
              </a:endParaRPr>
            </a:p>
          </p:txBody>
        </p:sp>
      </p:grpSp>
      <p:pic>
        <p:nvPicPr>
          <p:cNvPr id="49" name="Obraz 4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3420000">
            <a:off x="5958867" y="2660403"/>
            <a:ext cx="682811" cy="792549"/>
          </a:xfrm>
          <a:prstGeom prst="rect">
            <a:avLst/>
          </a:prstGeom>
        </p:spPr>
      </p:pic>
      <p:grpSp>
        <p:nvGrpSpPr>
          <p:cNvPr id="50" name="Grupa 49"/>
          <p:cNvGrpSpPr/>
          <p:nvPr/>
        </p:nvGrpSpPr>
        <p:grpSpPr>
          <a:xfrm>
            <a:off x="7000875" y="3769047"/>
            <a:ext cx="1586314" cy="1440261"/>
            <a:chOff x="0" y="0"/>
            <a:chExt cx="2959530" cy="913822"/>
          </a:xfrm>
          <a:solidFill>
            <a:schemeClr val="bg1">
              <a:lumMod val="85000"/>
            </a:schemeClr>
          </a:solidFill>
        </p:grpSpPr>
        <p:sp>
          <p:nvSpPr>
            <p:cNvPr id="51" name="Prostokąt zaokrąglony 50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pFill/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52" name="Prostokąt 51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200" b="1" dirty="0" smtClean="0">
                  <a:solidFill>
                    <a:schemeClr val="tx1"/>
                  </a:solidFill>
                  <a:latin typeface="+mj-lt"/>
                </a:rPr>
                <a:t>d) Inne</a:t>
              </a:r>
              <a:endParaRPr lang="pl-PL" sz="1200" b="1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endParaRPr>
            </a:p>
            <a:p>
              <a:pPr marL="171450" lvl="0" indent="-171450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FontTx/>
                <a:buChar char="-"/>
              </a:pPr>
              <a:r>
                <a:rPr lang="pl-PL" sz="1200" b="1" dirty="0" smtClean="0">
                  <a:solidFill>
                    <a:schemeClr val="tx1"/>
                  </a:solidFill>
                  <a:latin typeface="+mj-lt"/>
                </a:rPr>
                <a:t>wartość min. 25%</a:t>
              </a:r>
            </a:p>
            <a:p>
              <a:pPr lvl="0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pl-PL" sz="1200" b="1" dirty="0">
                  <a:solidFill>
                    <a:schemeClr val="tx1"/>
                  </a:solidFill>
                  <a:latin typeface="+mj-lt"/>
                </a:rPr>
                <a:t>l</a:t>
              </a:r>
              <a:r>
                <a:rPr lang="pl-PL" sz="1200" b="1" kern="1200" dirty="0" smtClean="0">
                  <a:solidFill>
                    <a:schemeClr val="tx1"/>
                  </a:solidFill>
                  <a:latin typeface="+mj-lt"/>
                  <a:ea typeface="+mn-ea"/>
                  <a:cs typeface="+mn-cs"/>
                </a:rPr>
                <a:t>ub</a:t>
              </a:r>
            </a:p>
            <a:p>
              <a:pPr marL="171450" lvl="0" indent="-171450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FontTx/>
                <a:buChar char="-"/>
              </a:pPr>
              <a:r>
                <a:rPr lang="pl-PL" sz="1200" b="1" dirty="0">
                  <a:solidFill>
                    <a:schemeClr val="tx1"/>
                  </a:solidFill>
                  <a:latin typeface="+mj-lt"/>
                </a:rPr>
                <a:t>r</a:t>
              </a:r>
              <a:r>
                <a:rPr lang="pl-PL" sz="1200" b="1" kern="1200" dirty="0" smtClean="0">
                  <a:solidFill>
                    <a:schemeClr val="tx1"/>
                  </a:solidFill>
                  <a:latin typeface="+mj-lt"/>
                  <a:ea typeface="+mn-ea"/>
                  <a:cs typeface="+mn-cs"/>
                </a:rPr>
                <a:t>eklamowana jako istotny element podróży</a:t>
              </a:r>
              <a:endParaRPr lang="pl-PL" sz="1200" b="1" kern="1200" dirty="0">
                <a:solidFill>
                  <a:schemeClr val="tx1"/>
                </a:solidFill>
                <a:latin typeface="+mj-lt"/>
                <a:ea typeface="+mn-ea"/>
                <a:cs typeface="+mn-cs"/>
              </a:endParaRPr>
            </a:p>
          </p:txBody>
        </p:sp>
      </p:grpSp>
      <p:sp>
        <p:nvSpPr>
          <p:cNvPr id="3" name="Plus 2"/>
          <p:cNvSpPr/>
          <p:nvPr/>
        </p:nvSpPr>
        <p:spPr>
          <a:xfrm>
            <a:off x="6285549" y="4091626"/>
            <a:ext cx="735964" cy="757238"/>
          </a:xfrm>
          <a:prstGeom prst="mathPlus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0026664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606955" y="1134918"/>
            <a:ext cx="8338686" cy="4231928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r>
              <a:rPr lang="pl-PL" altLang="pl-PL" sz="1600" b="1" dirty="0" smtClean="0">
                <a:solidFill>
                  <a:srgbClr val="FF0000"/>
                </a:solidFill>
                <a:effectLst>
                  <a:reflection stA="99000" endPos="0" dist="50800" dir="5400000" sy="-100000" algn="bl" rotWithShape="0"/>
                </a:effectLst>
              </a:rPr>
              <a:t>Kiedy powstaje impreza turystyczna?</a:t>
            </a: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12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pic>
        <p:nvPicPr>
          <p:cNvPr id="4" name="Obraz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13927" y="861099"/>
            <a:ext cx="3694496" cy="1065646"/>
          </a:xfrm>
          <a:prstGeom prst="rect">
            <a:avLst/>
          </a:prstGeom>
        </p:spPr>
      </p:pic>
      <p:sp>
        <p:nvSpPr>
          <p:cNvPr id="5" name="Prostokąt zaokrąglony 4"/>
          <p:cNvSpPr/>
          <p:nvPr/>
        </p:nvSpPr>
        <p:spPr>
          <a:xfrm>
            <a:off x="828458" y="2163617"/>
            <a:ext cx="7486073" cy="1074726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>
              <a:spcBef>
                <a:spcPts val="0"/>
              </a:spcBef>
            </a:pPr>
            <a:r>
              <a:rPr lang="pl-PL" altLang="pl-PL" sz="1100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Impreza turystyczna powstanie gdy zostaną połączone co najmniej 2 usługi turystyczne określone w pkt </a:t>
            </a:r>
            <a:r>
              <a:rPr lang="pl-PL" altLang="pl-PL" sz="1100" b="1" i="1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a)</a:t>
            </a:r>
            <a:r>
              <a:rPr lang="pl-PL" altLang="pl-PL" sz="1100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, </a:t>
            </a:r>
            <a:r>
              <a:rPr lang="pl-PL" altLang="pl-PL" sz="1100" b="1" i="1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b)</a:t>
            </a:r>
            <a:r>
              <a:rPr lang="pl-PL" altLang="pl-PL" sz="1100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 lub </a:t>
            </a:r>
            <a:r>
              <a:rPr lang="pl-PL" altLang="pl-PL" sz="1100" b="1" i="1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c)</a:t>
            </a:r>
            <a:r>
              <a:rPr lang="pl-PL" altLang="pl-PL" sz="1100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, np</a:t>
            </a:r>
            <a:r>
              <a:rPr lang="pl-PL" altLang="pl-PL" sz="1100" dirty="0" smtClean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.:</a:t>
            </a:r>
          </a:p>
          <a:p>
            <a:pPr lvl="0">
              <a:spcBef>
                <a:spcPts val="0"/>
              </a:spcBef>
            </a:pPr>
            <a:endParaRPr lang="pl-PL" altLang="pl-PL" sz="1100" dirty="0">
              <a:solidFill>
                <a:srgbClr val="000000"/>
              </a:solidFill>
              <a:effectLst>
                <a:reflection stA="99000" endPos="0" dist="50800" dir="5400000" sy="-100000" algn="bl" rotWithShape="0"/>
              </a:effectLst>
              <a:latin typeface="Times New Roman" panose="02020603050405020304" pitchFamily="18" charset="0"/>
            </a:endParaRPr>
          </a:p>
          <a:p>
            <a:pPr lvl="0">
              <a:spcBef>
                <a:spcPts val="0"/>
              </a:spcBef>
            </a:pPr>
            <a:r>
              <a:rPr lang="pl-PL" altLang="pl-PL" sz="1100" b="1" i="1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a) </a:t>
            </a:r>
            <a:r>
              <a:rPr lang="pl-PL" altLang="pl-PL" sz="1100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+</a:t>
            </a:r>
            <a:r>
              <a:rPr lang="pl-PL" altLang="pl-PL" sz="1100" b="1" i="1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 b) </a:t>
            </a:r>
            <a:r>
              <a:rPr lang="pl-PL" altLang="pl-PL" sz="1100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przelot i hotel, </a:t>
            </a:r>
          </a:p>
          <a:p>
            <a:pPr lvl="0">
              <a:spcBef>
                <a:spcPts val="0"/>
              </a:spcBef>
            </a:pPr>
            <a:r>
              <a:rPr lang="pl-PL" altLang="pl-PL" sz="1100" b="1" i="1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b) </a:t>
            </a:r>
            <a:r>
              <a:rPr lang="pl-PL" altLang="pl-PL" sz="1100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+</a:t>
            </a:r>
            <a:r>
              <a:rPr lang="pl-PL" altLang="pl-PL" sz="1100" b="1" i="1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 c) </a:t>
            </a:r>
            <a:r>
              <a:rPr lang="pl-PL" altLang="pl-PL" sz="1100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hotel i wynajem samochodu, </a:t>
            </a:r>
          </a:p>
          <a:p>
            <a:pPr lvl="0">
              <a:spcBef>
                <a:spcPts val="0"/>
              </a:spcBef>
            </a:pPr>
            <a:r>
              <a:rPr lang="pl-PL" altLang="pl-PL" sz="1100" b="1" i="1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a) </a:t>
            </a:r>
            <a:r>
              <a:rPr lang="pl-PL" altLang="pl-PL" sz="1100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+</a:t>
            </a:r>
            <a:r>
              <a:rPr lang="pl-PL" altLang="pl-PL" sz="1100" b="1" i="1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 b) </a:t>
            </a:r>
            <a:r>
              <a:rPr lang="pl-PL" altLang="pl-PL" sz="1100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+</a:t>
            </a:r>
            <a:r>
              <a:rPr lang="pl-PL" altLang="pl-PL" sz="1100" b="1" i="1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 c) </a:t>
            </a:r>
            <a:r>
              <a:rPr lang="pl-PL" altLang="pl-PL" sz="1100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przelot, hotel i wynajem samochodu</a:t>
            </a:r>
          </a:p>
        </p:txBody>
      </p:sp>
      <p:sp>
        <p:nvSpPr>
          <p:cNvPr id="39" name="Prostokąt zaokrąglony 38"/>
          <p:cNvSpPr/>
          <p:nvPr/>
        </p:nvSpPr>
        <p:spPr>
          <a:xfrm>
            <a:off x="828458" y="3449816"/>
            <a:ext cx="7486073" cy="2348685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>
              <a:spcBef>
                <a:spcPts val="0"/>
              </a:spcBef>
            </a:pPr>
            <a:r>
              <a:rPr lang="pl-PL" altLang="pl-PL" sz="1100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Impreza turystyczna powstanie gdy zostanie połączona 1 usługa turystyczna określona w punkcie </a:t>
            </a:r>
            <a:r>
              <a:rPr lang="pl-PL" altLang="pl-PL" sz="1100" b="1" i="1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a)</a:t>
            </a:r>
            <a:r>
              <a:rPr lang="pl-PL" altLang="pl-PL" sz="1100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, </a:t>
            </a:r>
            <a:r>
              <a:rPr lang="pl-PL" altLang="pl-PL" sz="1100" b="1" i="1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b)</a:t>
            </a:r>
            <a:r>
              <a:rPr lang="pl-PL" altLang="pl-PL" sz="1100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 lub </a:t>
            </a:r>
            <a:r>
              <a:rPr lang="pl-PL" altLang="pl-PL" sz="1100" b="1" i="1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c)</a:t>
            </a:r>
            <a:r>
              <a:rPr lang="pl-PL" altLang="pl-PL" sz="1100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 z usługą określoną w punkcie </a:t>
            </a:r>
            <a:r>
              <a:rPr lang="pl-PL" altLang="pl-PL" sz="1100" b="1" i="1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d)</a:t>
            </a:r>
            <a:r>
              <a:rPr lang="pl-PL" altLang="pl-PL" sz="1100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, jeżeli</a:t>
            </a:r>
            <a:r>
              <a:rPr lang="pl-PL" altLang="pl-PL" sz="1100" dirty="0" smtClean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:</a:t>
            </a:r>
          </a:p>
          <a:p>
            <a:pPr lvl="0">
              <a:spcBef>
                <a:spcPts val="0"/>
              </a:spcBef>
            </a:pPr>
            <a:endParaRPr lang="pl-PL" altLang="pl-PL" sz="1100" dirty="0">
              <a:solidFill>
                <a:srgbClr val="000000"/>
              </a:solidFill>
              <a:effectLst>
                <a:reflection stA="99000" endPos="0" dist="50800" dir="5400000" sy="-100000" algn="bl" rotWithShape="0"/>
              </a:effectLst>
              <a:latin typeface="Times New Roman" panose="02020603050405020304" pitchFamily="18" charset="0"/>
            </a:endParaRPr>
          </a:p>
          <a:p>
            <a:pPr marL="171450" lvl="0" indent="-171450">
              <a:spcBef>
                <a:spcPts val="0"/>
              </a:spcBef>
              <a:buFont typeface="Wingdings" panose="05000000000000000000" pitchFamily="2" charset="2"/>
              <a:buChar char="v"/>
            </a:pPr>
            <a:r>
              <a:rPr lang="pl-PL" altLang="pl-PL" sz="1100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usługa </a:t>
            </a:r>
            <a:r>
              <a:rPr lang="pl-PL" altLang="pl-PL" sz="1100" b="1" i="1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d)</a:t>
            </a:r>
            <a:r>
              <a:rPr lang="pl-PL" altLang="pl-PL" sz="1100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 stanowi 25% lub więcej wartości połączonych usług turystycznych, lub gdy jest reklamowana jako istotny element podróży, lub gdy z innych względów stanowią istotny element podróży, np</a:t>
            </a:r>
            <a:r>
              <a:rPr lang="pl-PL" altLang="pl-PL" sz="1100" dirty="0" smtClean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.:</a:t>
            </a:r>
          </a:p>
          <a:p>
            <a:pPr lvl="0">
              <a:spcBef>
                <a:spcPts val="0"/>
              </a:spcBef>
            </a:pPr>
            <a:endParaRPr lang="pl-PL" altLang="pl-PL" sz="1100" dirty="0">
              <a:solidFill>
                <a:srgbClr val="000000"/>
              </a:solidFill>
              <a:effectLst>
                <a:reflection stA="99000" endPos="0" dist="50800" dir="5400000" sy="-100000" algn="bl" rotWithShape="0"/>
              </a:effectLst>
              <a:latin typeface="Times New Roman" panose="02020603050405020304" pitchFamily="18" charset="0"/>
            </a:endParaRPr>
          </a:p>
          <a:p>
            <a:pPr lvl="0">
              <a:spcBef>
                <a:spcPts val="0"/>
              </a:spcBef>
            </a:pPr>
            <a:r>
              <a:rPr lang="pl-PL" altLang="pl-PL" sz="1100" b="1" i="1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a) </a:t>
            </a:r>
            <a:r>
              <a:rPr lang="pl-PL" altLang="pl-PL" sz="1100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+ </a:t>
            </a:r>
            <a:r>
              <a:rPr lang="pl-PL" altLang="pl-PL" sz="1100" b="1" i="1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d)</a:t>
            </a:r>
            <a:r>
              <a:rPr lang="pl-PL" altLang="pl-PL" sz="1100" i="1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 </a:t>
            </a:r>
            <a:r>
              <a:rPr lang="pl-PL" altLang="pl-PL" sz="1100" b="1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przelot za 750 zł i wycieczka z przewodnikiem za 250 zł </a:t>
            </a:r>
            <a:r>
              <a:rPr lang="pl-PL" altLang="pl-PL" sz="1100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(wartość wycieczki z przewodnikiem to 25% x 1.000),</a:t>
            </a:r>
          </a:p>
          <a:p>
            <a:pPr lvl="0">
              <a:spcBef>
                <a:spcPts val="0"/>
              </a:spcBef>
            </a:pPr>
            <a:r>
              <a:rPr lang="pl-PL" altLang="pl-PL" sz="1100" b="1" i="1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b) </a:t>
            </a:r>
            <a:r>
              <a:rPr lang="pl-PL" altLang="pl-PL" sz="1100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+ </a:t>
            </a:r>
            <a:r>
              <a:rPr lang="pl-PL" altLang="pl-PL" sz="1100" b="1" i="1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d) </a:t>
            </a:r>
            <a:r>
              <a:rPr lang="pl-PL" altLang="pl-PL" sz="1100" b="1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hotel za 1000 zł i loty balonem za 100 zł </a:t>
            </a:r>
            <a:r>
              <a:rPr lang="pl-PL" altLang="pl-PL" sz="1100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(lot balonem jest reklamowany jako istotny element podróży).</a:t>
            </a:r>
            <a:endParaRPr lang="pl-PL" altLang="pl-PL" sz="1100" b="1" i="1" dirty="0">
              <a:solidFill>
                <a:srgbClr val="000000"/>
              </a:solidFill>
              <a:effectLst>
                <a:reflection stA="99000" endPos="0" dist="50800" dir="5400000" sy="-100000" algn="bl" rotWithShape="0"/>
              </a:effectLst>
              <a:latin typeface="Times New Roman" panose="02020603050405020304" pitchFamily="18" charset="0"/>
            </a:endParaRPr>
          </a:p>
          <a:p>
            <a:pPr lvl="0">
              <a:spcBef>
                <a:spcPct val="50000"/>
              </a:spcBef>
            </a:pPr>
            <a:endParaRPr lang="pl-PL" altLang="pl-PL" sz="1100" b="1" dirty="0" smtClean="0">
              <a:solidFill>
                <a:srgbClr val="000000"/>
              </a:solidFill>
              <a:effectLst>
                <a:reflection stA="99000" endPos="0" dist="50800" dir="5400000" sy="-100000" algn="bl" rotWithShape="0"/>
              </a:effectLst>
              <a:latin typeface="Times New Roman" panose="02020603050405020304" pitchFamily="18" charset="0"/>
            </a:endParaRPr>
          </a:p>
          <a:p>
            <a:pPr lvl="0">
              <a:spcBef>
                <a:spcPct val="50000"/>
              </a:spcBef>
            </a:pPr>
            <a:r>
              <a:rPr lang="pl-PL" altLang="pl-PL" sz="1100" b="1" dirty="0" smtClean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Uwaga</a:t>
            </a:r>
            <a:r>
              <a:rPr lang="pl-PL" altLang="pl-PL" sz="1100" b="1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: </a:t>
            </a:r>
            <a:r>
              <a:rPr lang="pl-PL" altLang="pl-PL" sz="1100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Jeżeli usługa </a:t>
            </a:r>
            <a:r>
              <a:rPr lang="pl-PL" altLang="pl-PL" sz="1100" b="1" i="1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d) </a:t>
            </a:r>
            <a:r>
              <a:rPr lang="pl-PL" altLang="pl-PL" sz="1100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zostanie wybrana i nabyta po rozpoczęciu realizacji usługi </a:t>
            </a:r>
            <a:r>
              <a:rPr lang="pl-PL" altLang="pl-PL" sz="1100" b="1" i="1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a), b) </a:t>
            </a:r>
            <a:r>
              <a:rPr lang="pl-PL" altLang="pl-PL" sz="1100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lub </a:t>
            </a:r>
            <a:r>
              <a:rPr lang="pl-PL" altLang="pl-PL" sz="1100" b="1" i="1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c)</a:t>
            </a:r>
            <a:r>
              <a:rPr lang="pl-PL" altLang="pl-PL" sz="1100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 nie dochodzi do utworzenia imprezy turystycznej</a:t>
            </a:r>
            <a:r>
              <a:rPr lang="pl-PL" altLang="pl-PL" sz="1100" dirty="0" smtClean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!</a:t>
            </a:r>
          </a:p>
          <a:p>
            <a:pPr lvl="0">
              <a:spcBef>
                <a:spcPct val="50000"/>
              </a:spcBef>
            </a:pPr>
            <a:endParaRPr lang="pl-PL" altLang="pl-PL" sz="1100" b="1" i="1" dirty="0">
              <a:solidFill>
                <a:srgbClr val="000000"/>
              </a:solidFill>
              <a:effectLst>
                <a:reflection stA="99000" endPos="0" dist="50800" dir="5400000" sy="-100000" algn="bl" rotWithShape="0"/>
              </a:effectLst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31274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97823" y="1162627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600" b="1" dirty="0" smtClean="0">
              <a:solidFill>
                <a:srgbClr val="FF0000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13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2534804" y="951939"/>
            <a:ext cx="4074391" cy="602189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USTAWY NIE STOSUJE SIĘ DO: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pic>
        <p:nvPicPr>
          <p:cNvPr id="6" name="Obraz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1500" y="2246809"/>
            <a:ext cx="682811" cy="792549"/>
          </a:xfrm>
          <a:prstGeom prst="rect">
            <a:avLst/>
          </a:prstGeom>
        </p:spPr>
      </p:pic>
      <p:sp>
        <p:nvSpPr>
          <p:cNvPr id="32" name="Prostokąt 31"/>
          <p:cNvSpPr/>
          <p:nvPr/>
        </p:nvSpPr>
        <p:spPr>
          <a:xfrm>
            <a:off x="1487313" y="3777651"/>
            <a:ext cx="6823995" cy="95592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0" vert="horz" wrap="square" lIns="35560" tIns="17780" rIns="0" bIns="17780" numCol="1" spcCol="1270" anchor="ctr" anchorCtr="0">
            <a:noAutofit/>
          </a:bodyPr>
          <a:lstStyle/>
          <a:p>
            <a:pPr>
              <a:spcBef>
                <a:spcPct val="50000"/>
              </a:spcBef>
            </a:pPr>
            <a:r>
              <a:rPr lang="pl-PL" altLang="pl-PL" sz="1200" b="1" dirty="0">
                <a:solidFill>
                  <a:schemeClr val="tx1"/>
                </a:solidFill>
                <a:effectLst>
                  <a:reflection stA="99000" endPos="0" dist="50800" dir="5400000" sy="-100000" algn="bl" rotWithShape="0"/>
                </a:effectLst>
              </a:rPr>
              <a:t>Imprez turystycznych realizowanych na podstawie umowy generalnej o organizowanie podróży </a:t>
            </a:r>
            <a:r>
              <a:rPr lang="pl-PL" altLang="pl-PL" sz="1200" b="1" dirty="0" smtClean="0">
                <a:solidFill>
                  <a:schemeClr val="tx1"/>
                </a:solidFill>
                <a:effectLst>
                  <a:reflection stA="99000" endPos="0" dist="50800" dir="5400000" sy="-100000" algn="bl" rotWithShape="0"/>
                </a:effectLst>
              </a:rPr>
              <a:t>służbowych</a:t>
            </a:r>
            <a:r>
              <a:rPr lang="pl-PL" altLang="pl-PL" sz="1200" b="1" dirty="0">
                <a:solidFill>
                  <a:schemeClr val="tx1"/>
                </a:solidFill>
                <a:effectLst>
                  <a:reflection stA="99000" endPos="0" dist="50800" dir="5400000" sy="-100000" algn="bl" rotWithShape="0"/>
                </a:effectLst>
              </a:rPr>
              <a:t>.</a:t>
            </a:r>
            <a:endParaRPr lang="pl-PL" altLang="pl-PL" sz="1200" b="1" dirty="0" smtClean="0">
              <a:solidFill>
                <a:schemeClr val="tx1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spcBef>
                <a:spcPct val="50000"/>
              </a:spcBef>
            </a:pPr>
            <a:r>
              <a:rPr lang="pl-PL" altLang="pl-PL" sz="1200" b="1" dirty="0" smtClean="0">
                <a:solidFill>
                  <a:schemeClr val="tx1"/>
                </a:solidFill>
                <a:effectLst>
                  <a:reflection stA="99000" endPos="0" dist="50800" dir="5400000" sy="-100000" algn="bl" rotWithShape="0"/>
                </a:effectLst>
              </a:rPr>
              <a:t>Przykład: </a:t>
            </a:r>
            <a:r>
              <a:rPr lang="pl-PL" altLang="pl-PL" sz="1200" b="1" dirty="0">
                <a:solidFill>
                  <a:schemeClr val="tx1"/>
                </a:solidFill>
                <a:effectLst>
                  <a:reflection stA="99000" endPos="0" dist="50800" dir="5400000" sy="-100000" algn="bl" rotWithShape="0"/>
                </a:effectLst>
              </a:rPr>
              <a:t>Urząd Marszałkowski podpisuje z danym biurem podróży umowę ogólną, której przedmiotem jest organizacja wielu podróży od 21 marca 2018 r. do 31 grudnia 2021 r.</a:t>
            </a:r>
          </a:p>
        </p:txBody>
      </p:sp>
      <p:pic>
        <p:nvPicPr>
          <p:cNvPr id="37" name="Obraz 3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7823" y="3859336"/>
            <a:ext cx="682811" cy="792549"/>
          </a:xfrm>
          <a:prstGeom prst="rect">
            <a:avLst/>
          </a:prstGeom>
        </p:spPr>
      </p:pic>
      <p:sp>
        <p:nvSpPr>
          <p:cNvPr id="40" name="Prostokąt 39"/>
          <p:cNvSpPr/>
          <p:nvPr/>
        </p:nvSpPr>
        <p:spPr>
          <a:xfrm>
            <a:off x="1487314" y="1669651"/>
            <a:ext cx="6823995" cy="182774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0" vert="horz" wrap="square" lIns="35560" tIns="17780" rIns="0" bIns="17780" numCol="1" spcCol="1270" anchor="ctr" anchorCtr="0">
            <a:noAutofit/>
          </a:bodyPr>
          <a:lstStyle/>
          <a:p>
            <a:pPr marL="0" lvl="0" indent="0" defTabSz="11557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endParaRPr lang="pl-PL" sz="1200" b="1" dirty="0" smtClean="0">
              <a:solidFill>
                <a:schemeClr val="tx1"/>
              </a:solidFill>
              <a:latin typeface="+mj-lt"/>
            </a:endParaRPr>
          </a:p>
          <a:p>
            <a:pPr lvl="0" defTabSz="1155700">
              <a:lnSpc>
                <a:spcPct val="90000"/>
              </a:lnSpc>
              <a:spcAft>
                <a:spcPct val="35000"/>
              </a:spcAft>
            </a:pPr>
            <a:r>
              <a:rPr lang="pl-PL" sz="1200" b="1" dirty="0" smtClean="0">
                <a:solidFill>
                  <a:schemeClr val="tx1"/>
                </a:solidFill>
                <a:latin typeface="+mj-lt"/>
              </a:rPr>
              <a:t>Imprez turystycznych: </a:t>
            </a:r>
          </a:p>
          <a:p>
            <a:pPr marL="171450" lvl="0" indent="-171450" defTabSz="1155700">
              <a:lnSpc>
                <a:spcPct val="90000"/>
              </a:lnSpc>
              <a:spcAft>
                <a:spcPct val="35000"/>
              </a:spcAft>
              <a:buFont typeface="Wingdings" panose="05000000000000000000" pitchFamily="2" charset="2"/>
              <a:buChar char="v"/>
            </a:pPr>
            <a:r>
              <a:rPr lang="pl-PL" sz="1200" b="1" dirty="0" smtClean="0">
                <a:solidFill>
                  <a:schemeClr val="tx1"/>
                </a:solidFill>
                <a:latin typeface="+mj-lt"/>
              </a:rPr>
              <a:t>realizowanych okazjonalnie, </a:t>
            </a:r>
          </a:p>
          <a:p>
            <a:pPr marL="171450" lvl="0" indent="-171450" defTabSz="1155700">
              <a:lnSpc>
                <a:spcPct val="90000"/>
              </a:lnSpc>
              <a:spcAft>
                <a:spcPct val="35000"/>
              </a:spcAft>
              <a:buFont typeface="Wingdings" panose="05000000000000000000" pitchFamily="2" charset="2"/>
              <a:buChar char="v"/>
            </a:pPr>
            <a:r>
              <a:rPr lang="pl-PL" sz="1200" b="1" dirty="0" smtClean="0">
                <a:solidFill>
                  <a:schemeClr val="tx1"/>
                </a:solidFill>
                <a:latin typeface="+mj-lt"/>
              </a:rPr>
              <a:t>na </a:t>
            </a:r>
            <a:r>
              <a:rPr lang="pl-PL" sz="1200" b="1" dirty="0">
                <a:solidFill>
                  <a:schemeClr val="tx1"/>
                </a:solidFill>
                <a:latin typeface="+mj-lt"/>
              </a:rPr>
              <a:t>zasadach niezarobkowych </a:t>
            </a:r>
            <a:endParaRPr lang="pl-PL" sz="1200" b="1" dirty="0" smtClean="0">
              <a:solidFill>
                <a:schemeClr val="tx1"/>
              </a:solidFill>
              <a:latin typeface="+mj-lt"/>
            </a:endParaRPr>
          </a:p>
          <a:p>
            <a:pPr marL="171450" lvl="0" indent="-171450" defTabSz="1155700">
              <a:lnSpc>
                <a:spcPct val="90000"/>
              </a:lnSpc>
              <a:spcAft>
                <a:spcPct val="35000"/>
              </a:spcAft>
              <a:buFont typeface="Wingdings" panose="05000000000000000000" pitchFamily="2" charset="2"/>
              <a:buChar char="v"/>
            </a:pPr>
            <a:r>
              <a:rPr lang="pl-PL" sz="1200" b="1" dirty="0" smtClean="0">
                <a:solidFill>
                  <a:schemeClr val="tx1"/>
                </a:solidFill>
                <a:latin typeface="+mj-lt"/>
              </a:rPr>
              <a:t>i wyłącznie ograniczonej grupie podróżnych .</a:t>
            </a:r>
          </a:p>
          <a:p>
            <a:pPr lvl="0" defTabSz="1155700">
              <a:lnSpc>
                <a:spcPct val="90000"/>
              </a:lnSpc>
              <a:spcAft>
                <a:spcPct val="35000"/>
              </a:spcAft>
            </a:pPr>
            <a:endParaRPr lang="pl-PL" sz="800" b="1" dirty="0" smtClean="0">
              <a:solidFill>
                <a:schemeClr val="tx1"/>
              </a:solidFill>
              <a:latin typeface="+mj-lt"/>
            </a:endParaRPr>
          </a:p>
          <a:p>
            <a:pPr lvl="0" algn="ctr" defTabSz="1155700">
              <a:lnSpc>
                <a:spcPct val="90000"/>
              </a:lnSpc>
              <a:spcAft>
                <a:spcPct val="35000"/>
              </a:spcAft>
            </a:pPr>
            <a:r>
              <a:rPr lang="pl-PL" sz="1200" b="1" i="1" u="sng" dirty="0">
                <a:solidFill>
                  <a:schemeClr val="tx1"/>
                </a:solidFill>
                <a:latin typeface="+mj-lt"/>
              </a:rPr>
              <a:t>P</a:t>
            </a:r>
            <a:r>
              <a:rPr lang="pl-PL" sz="1200" b="1" i="1" u="sng" dirty="0" smtClean="0">
                <a:solidFill>
                  <a:schemeClr val="tx1"/>
                </a:solidFill>
                <a:latin typeface="+mj-lt"/>
              </a:rPr>
              <a:t>rzywołane </a:t>
            </a:r>
            <a:r>
              <a:rPr lang="pl-PL" sz="1200" b="1" i="1" u="sng" dirty="0">
                <a:solidFill>
                  <a:schemeClr val="tx1"/>
                </a:solidFill>
                <a:latin typeface="+mj-lt"/>
              </a:rPr>
              <a:t>warunki muszą być spełnione </a:t>
            </a:r>
            <a:r>
              <a:rPr lang="pl-PL" sz="1200" b="1" i="1" u="sng" dirty="0" smtClean="0">
                <a:solidFill>
                  <a:schemeClr val="tx1"/>
                </a:solidFill>
                <a:latin typeface="+mj-lt"/>
              </a:rPr>
              <a:t>łącznie!</a:t>
            </a:r>
          </a:p>
          <a:p>
            <a:pPr lvl="0" defTabSz="1155700">
              <a:lnSpc>
                <a:spcPct val="90000"/>
              </a:lnSpc>
              <a:spcAft>
                <a:spcPct val="35000"/>
              </a:spcAft>
            </a:pPr>
            <a:r>
              <a:rPr lang="pl-PL" sz="1200" b="1" dirty="0" smtClean="0">
                <a:solidFill>
                  <a:schemeClr val="tx1"/>
                </a:solidFill>
                <a:latin typeface="+mj-lt"/>
              </a:rPr>
              <a:t>Przykład: Wspólnota </a:t>
            </a:r>
            <a:r>
              <a:rPr lang="pl-PL" sz="1200" b="1" dirty="0">
                <a:solidFill>
                  <a:schemeClr val="tx1"/>
                </a:solidFill>
                <a:latin typeface="+mj-lt"/>
              </a:rPr>
              <a:t>parafialna organizuje 3-dniową pielgrzymkę do Częstochowy dla swoich członków na zasadach niekomercyjnych 1 raz w roku.</a:t>
            </a:r>
          </a:p>
          <a:p>
            <a:pPr marL="0" lvl="0" indent="0" algn="just" defTabSz="11557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endParaRPr lang="pl-PL" sz="1200" b="1" kern="1200" dirty="0">
              <a:solidFill>
                <a:schemeClr val="tx1"/>
              </a:solidFill>
              <a:latin typeface="+mj-lt"/>
              <a:ea typeface="+mn-ea"/>
              <a:cs typeface="+mn-cs"/>
            </a:endParaRPr>
          </a:p>
        </p:txBody>
      </p:sp>
      <p:sp>
        <p:nvSpPr>
          <p:cNvPr id="41" name="Prostokąt 40"/>
          <p:cNvSpPr/>
          <p:nvPr/>
        </p:nvSpPr>
        <p:spPr>
          <a:xfrm>
            <a:off x="1487312" y="5013831"/>
            <a:ext cx="6823995" cy="787253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0" vert="horz" wrap="square" lIns="35560" tIns="17780" rIns="0" bIns="17780" numCol="1" spcCol="1270" anchor="ctr" anchorCtr="0">
            <a:noAutofit/>
          </a:bodyPr>
          <a:lstStyle/>
          <a:p>
            <a:pPr lvl="0" algn="just">
              <a:lnSpc>
                <a:spcPct val="150000"/>
              </a:lnSpc>
              <a:spcBef>
                <a:spcPct val="50000"/>
              </a:spcBef>
            </a:pPr>
            <a:r>
              <a:rPr lang="pl-PL" altLang="pl-PL" sz="1200" b="1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Imprez turystycznych trwających krócej niż 24 godziny, chyba że obejmują </a:t>
            </a:r>
            <a:r>
              <a:rPr lang="pl-PL" altLang="pl-PL" sz="1200" b="1" dirty="0" smtClean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nocleg. </a:t>
            </a:r>
          </a:p>
          <a:p>
            <a:pPr lvl="0" algn="just">
              <a:lnSpc>
                <a:spcPct val="150000"/>
              </a:lnSpc>
              <a:spcBef>
                <a:spcPct val="50000"/>
              </a:spcBef>
            </a:pPr>
            <a:r>
              <a:rPr lang="pl-PL" altLang="pl-PL" sz="1200" b="1" dirty="0" smtClean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Przykład: Wycieczka </a:t>
            </a:r>
            <a:r>
              <a:rPr lang="pl-PL" altLang="pl-PL" sz="1200" b="1" dirty="0">
                <a:solidFill>
                  <a:srgbClr val="000000"/>
                </a:solidFill>
                <a:effectLst>
                  <a:reflection stA="99000" endPos="0" dist="50800" dir="5400000" sy="-100000" algn="bl" rotWithShape="0"/>
                </a:effectLst>
                <a:latin typeface="Times New Roman" panose="02020603050405020304" pitchFamily="18" charset="0"/>
              </a:rPr>
              <a:t>autokarowa po Mazowszu z przewodnikiem od 7 rano do 22 wieczorem.</a:t>
            </a:r>
          </a:p>
        </p:txBody>
      </p:sp>
      <p:pic>
        <p:nvPicPr>
          <p:cNvPr id="42" name="Obraz 4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7823" y="5013831"/>
            <a:ext cx="682811" cy="7925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49700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97823" y="1162627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600" b="1" dirty="0" smtClean="0">
              <a:solidFill>
                <a:srgbClr val="FF0000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14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2567709" y="998121"/>
            <a:ext cx="4074391" cy="602189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ZABEZPIECZENIE FINANSOWE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pic>
        <p:nvPicPr>
          <p:cNvPr id="37" name="Obraz 3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3264" y="2389658"/>
            <a:ext cx="682811" cy="792549"/>
          </a:xfrm>
          <a:prstGeom prst="rect">
            <a:avLst/>
          </a:prstGeom>
        </p:spPr>
      </p:pic>
      <p:pic>
        <p:nvPicPr>
          <p:cNvPr id="42" name="Obraz 4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3264" y="4072289"/>
            <a:ext cx="682811" cy="792549"/>
          </a:xfrm>
          <a:prstGeom prst="rect">
            <a:avLst/>
          </a:prstGeom>
        </p:spPr>
      </p:pic>
      <p:sp>
        <p:nvSpPr>
          <p:cNvPr id="4" name="Prostokąt 3"/>
          <p:cNvSpPr/>
          <p:nvPr/>
        </p:nvSpPr>
        <p:spPr>
          <a:xfrm>
            <a:off x="785091" y="2179225"/>
            <a:ext cx="2733963" cy="1136858"/>
          </a:xfrm>
          <a:prstGeom prst="rect">
            <a:avLst/>
          </a:prstGeom>
          <a:gradFill flip="none" rotWithShape="1">
            <a:gsLst>
              <a:gs pos="0">
                <a:srgbClr val="0070C0">
                  <a:tint val="66000"/>
                  <a:satMod val="160000"/>
                </a:srgbClr>
              </a:gs>
              <a:gs pos="50000">
                <a:srgbClr val="0070C0">
                  <a:tint val="44500"/>
                  <a:satMod val="160000"/>
                </a:srgbClr>
              </a:gs>
              <a:gs pos="100000">
                <a:srgbClr val="0070C0">
                  <a:tint val="23500"/>
                  <a:satMod val="160000"/>
                </a:srgb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dirty="0" smtClean="0">
                <a:solidFill>
                  <a:schemeClr val="tx1"/>
                </a:solidFill>
              </a:rPr>
              <a:t>I FILAR</a:t>
            </a:r>
            <a:endParaRPr lang="pl-PL" dirty="0">
              <a:solidFill>
                <a:schemeClr val="tx1"/>
              </a:solidFill>
            </a:endParaRPr>
          </a:p>
        </p:txBody>
      </p:sp>
      <p:sp>
        <p:nvSpPr>
          <p:cNvPr id="33" name="Prostokąt 32"/>
          <p:cNvSpPr/>
          <p:nvPr/>
        </p:nvSpPr>
        <p:spPr>
          <a:xfrm>
            <a:off x="785090" y="3971556"/>
            <a:ext cx="2733963" cy="1136858"/>
          </a:xfrm>
          <a:prstGeom prst="rect">
            <a:avLst/>
          </a:prstGeom>
          <a:gradFill flip="none" rotWithShape="1">
            <a:gsLst>
              <a:gs pos="0">
                <a:srgbClr val="0070C0">
                  <a:tint val="66000"/>
                  <a:satMod val="160000"/>
                </a:srgbClr>
              </a:gs>
              <a:gs pos="50000">
                <a:srgbClr val="0070C0">
                  <a:tint val="44500"/>
                  <a:satMod val="160000"/>
                </a:srgbClr>
              </a:gs>
              <a:gs pos="100000">
                <a:srgbClr val="0070C0">
                  <a:tint val="23500"/>
                  <a:satMod val="160000"/>
                </a:srgb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dirty="0" smtClean="0">
                <a:solidFill>
                  <a:schemeClr val="tx1"/>
                </a:solidFill>
              </a:rPr>
              <a:t>II FILAR</a:t>
            </a:r>
            <a:endParaRPr lang="pl-PL" dirty="0">
              <a:solidFill>
                <a:schemeClr val="tx1"/>
              </a:solidFill>
            </a:endParaRPr>
          </a:p>
        </p:txBody>
      </p:sp>
      <p:sp>
        <p:nvSpPr>
          <p:cNvPr id="34" name="Prostokąt 33"/>
          <p:cNvSpPr/>
          <p:nvPr/>
        </p:nvSpPr>
        <p:spPr>
          <a:xfrm>
            <a:off x="5093494" y="2182807"/>
            <a:ext cx="3237705" cy="1136858"/>
          </a:xfrm>
          <a:prstGeom prst="rect">
            <a:avLst/>
          </a:prstGeom>
          <a:gradFill flip="none" rotWithShape="1">
            <a:gsLst>
              <a:gs pos="0">
                <a:schemeClr val="bg2">
                  <a:tint val="66000"/>
                  <a:satMod val="160000"/>
                </a:schemeClr>
              </a:gs>
              <a:gs pos="50000">
                <a:schemeClr val="bg2">
                  <a:tint val="44500"/>
                  <a:satMod val="160000"/>
                </a:schemeClr>
              </a:gs>
              <a:gs pos="100000">
                <a:schemeClr val="bg2">
                  <a:tint val="23500"/>
                  <a:satMod val="160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pl-PL" sz="1200" b="1" dirty="0" smtClean="0">
                <a:solidFill>
                  <a:schemeClr val="tx1"/>
                </a:solidFill>
              </a:rPr>
              <a:t>Gwarancja bankowa</a:t>
            </a:r>
          </a:p>
          <a:p>
            <a:pPr marL="171450" indent="-171450">
              <a:buFont typeface="Wingdings" panose="05000000000000000000" pitchFamily="2" charset="2"/>
              <a:buChar char="v"/>
            </a:pPr>
            <a:r>
              <a:rPr lang="pl-PL" sz="1200" b="1" dirty="0" smtClean="0">
                <a:solidFill>
                  <a:schemeClr val="tx1"/>
                </a:solidFill>
              </a:rPr>
              <a:t>Gwarancja ubezpieczeniowa</a:t>
            </a:r>
          </a:p>
          <a:p>
            <a:pPr marL="171450" indent="-171450">
              <a:buFont typeface="Wingdings" panose="05000000000000000000" pitchFamily="2" charset="2"/>
              <a:buChar char="v"/>
            </a:pPr>
            <a:r>
              <a:rPr lang="pl-PL" sz="1200" b="1" dirty="0" smtClean="0">
                <a:solidFill>
                  <a:schemeClr val="tx1"/>
                </a:solidFill>
              </a:rPr>
              <a:t>Umowa ubezpieczenia na rzecz podróżnych</a:t>
            </a:r>
          </a:p>
          <a:p>
            <a:pPr marL="171450" indent="-171450">
              <a:buFont typeface="Wingdings" panose="05000000000000000000" pitchFamily="2" charset="2"/>
              <a:buChar char="v"/>
            </a:pPr>
            <a:r>
              <a:rPr lang="pl-PL" sz="1200" b="1" dirty="0" smtClean="0">
                <a:solidFill>
                  <a:schemeClr val="tx1"/>
                </a:solidFill>
              </a:rPr>
              <a:t>Turystyczny Rachunek Powierniczy</a:t>
            </a:r>
          </a:p>
        </p:txBody>
      </p:sp>
      <p:sp>
        <p:nvSpPr>
          <p:cNvPr id="35" name="Prostokąt 34"/>
          <p:cNvSpPr/>
          <p:nvPr/>
        </p:nvSpPr>
        <p:spPr>
          <a:xfrm>
            <a:off x="5093494" y="3971556"/>
            <a:ext cx="3237705" cy="1136858"/>
          </a:xfrm>
          <a:prstGeom prst="rect">
            <a:avLst/>
          </a:prstGeom>
          <a:gradFill flip="none" rotWithShape="1">
            <a:gsLst>
              <a:gs pos="0">
                <a:schemeClr val="bg2">
                  <a:tint val="66000"/>
                  <a:satMod val="160000"/>
                </a:schemeClr>
              </a:gs>
              <a:gs pos="50000">
                <a:schemeClr val="bg2">
                  <a:tint val="44500"/>
                  <a:satMod val="160000"/>
                </a:schemeClr>
              </a:gs>
              <a:gs pos="100000">
                <a:schemeClr val="bg2">
                  <a:tint val="23500"/>
                  <a:satMod val="160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1200" b="1" dirty="0" smtClean="0">
                <a:solidFill>
                  <a:schemeClr val="tx1"/>
                </a:solidFill>
              </a:rPr>
              <a:t>Turystyczny Fundusz Gwarancyjny</a:t>
            </a:r>
          </a:p>
          <a:p>
            <a:pPr algn="ctr"/>
            <a:r>
              <a:rPr lang="pl-PL" sz="1200" b="1" dirty="0" smtClean="0">
                <a:solidFill>
                  <a:schemeClr val="tx1"/>
                </a:solidFill>
              </a:rPr>
              <a:t>(TFG)</a:t>
            </a:r>
            <a:endParaRPr lang="pl-PL" sz="12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13439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97823" y="1162627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600" b="1" dirty="0" smtClean="0">
              <a:solidFill>
                <a:srgbClr val="FF0000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15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2567709" y="998121"/>
            <a:ext cx="4074391" cy="602189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I FILAR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pic>
        <p:nvPicPr>
          <p:cNvPr id="37" name="Obraz 3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97264" y="2389658"/>
            <a:ext cx="682811" cy="792549"/>
          </a:xfrm>
          <a:prstGeom prst="rect">
            <a:avLst/>
          </a:prstGeom>
        </p:spPr>
      </p:pic>
      <p:pic>
        <p:nvPicPr>
          <p:cNvPr id="42" name="Obraz 4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97263" y="4519861"/>
            <a:ext cx="682811" cy="792549"/>
          </a:xfrm>
          <a:prstGeom prst="rect">
            <a:avLst/>
          </a:prstGeom>
        </p:spPr>
      </p:pic>
      <p:sp>
        <p:nvSpPr>
          <p:cNvPr id="4" name="Prostokąt 3"/>
          <p:cNvSpPr/>
          <p:nvPr/>
        </p:nvSpPr>
        <p:spPr>
          <a:xfrm>
            <a:off x="785092" y="2179225"/>
            <a:ext cx="1956522" cy="1136858"/>
          </a:xfrm>
          <a:prstGeom prst="rect">
            <a:avLst/>
          </a:prstGeom>
          <a:gradFill flip="none" rotWithShape="1">
            <a:gsLst>
              <a:gs pos="0">
                <a:srgbClr val="0070C0">
                  <a:tint val="66000"/>
                  <a:satMod val="160000"/>
                </a:srgbClr>
              </a:gs>
              <a:gs pos="50000">
                <a:srgbClr val="0070C0">
                  <a:tint val="44500"/>
                  <a:satMod val="160000"/>
                </a:srgbClr>
              </a:gs>
              <a:gs pos="100000">
                <a:srgbClr val="0070C0">
                  <a:tint val="23500"/>
                  <a:satMod val="160000"/>
                </a:srgb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1200" b="1" dirty="0" smtClean="0">
                <a:solidFill>
                  <a:schemeClr val="tx1"/>
                </a:solidFill>
              </a:rPr>
              <a:t>Gwarancja bankowa lub ubezpieczeniowa</a:t>
            </a:r>
            <a:endParaRPr lang="pl-PL" sz="1200" b="1" dirty="0">
              <a:solidFill>
                <a:schemeClr val="tx1"/>
              </a:solidFill>
            </a:endParaRPr>
          </a:p>
        </p:txBody>
      </p:sp>
      <p:sp>
        <p:nvSpPr>
          <p:cNvPr id="33" name="Prostokąt 32"/>
          <p:cNvSpPr/>
          <p:nvPr/>
        </p:nvSpPr>
        <p:spPr>
          <a:xfrm>
            <a:off x="785090" y="4519861"/>
            <a:ext cx="1956523" cy="1136858"/>
          </a:xfrm>
          <a:prstGeom prst="rect">
            <a:avLst/>
          </a:prstGeom>
          <a:gradFill flip="none" rotWithShape="1">
            <a:gsLst>
              <a:gs pos="0">
                <a:srgbClr val="0070C0">
                  <a:tint val="66000"/>
                  <a:satMod val="160000"/>
                </a:srgbClr>
              </a:gs>
              <a:gs pos="50000">
                <a:srgbClr val="0070C0">
                  <a:tint val="44500"/>
                  <a:satMod val="160000"/>
                </a:srgbClr>
              </a:gs>
              <a:gs pos="100000">
                <a:srgbClr val="0070C0">
                  <a:tint val="23500"/>
                  <a:satMod val="160000"/>
                </a:srgb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1200" b="1" dirty="0" smtClean="0">
                <a:solidFill>
                  <a:schemeClr val="tx1"/>
                </a:solidFill>
              </a:rPr>
              <a:t>Turystyczny </a:t>
            </a:r>
            <a:r>
              <a:rPr lang="pl-PL" sz="1200" b="1" dirty="0">
                <a:solidFill>
                  <a:schemeClr val="tx1"/>
                </a:solidFill>
              </a:rPr>
              <a:t>R</a:t>
            </a:r>
            <a:r>
              <a:rPr lang="pl-PL" sz="1200" b="1" dirty="0" smtClean="0">
                <a:solidFill>
                  <a:schemeClr val="tx1"/>
                </a:solidFill>
              </a:rPr>
              <a:t>achunek </a:t>
            </a:r>
            <a:r>
              <a:rPr lang="pl-PL" sz="1200" b="1" dirty="0">
                <a:solidFill>
                  <a:schemeClr val="tx1"/>
                </a:solidFill>
              </a:rPr>
              <a:t>P</a:t>
            </a:r>
            <a:r>
              <a:rPr lang="pl-PL" sz="1200" b="1" dirty="0" smtClean="0">
                <a:solidFill>
                  <a:schemeClr val="tx1"/>
                </a:solidFill>
              </a:rPr>
              <a:t>owierniczy</a:t>
            </a:r>
            <a:endParaRPr lang="pl-PL" sz="1200" b="1" dirty="0">
              <a:solidFill>
                <a:schemeClr val="tx1"/>
              </a:solidFill>
            </a:endParaRPr>
          </a:p>
        </p:txBody>
      </p:sp>
      <p:sp>
        <p:nvSpPr>
          <p:cNvPr id="34" name="Prostokąt 33"/>
          <p:cNvSpPr/>
          <p:nvPr/>
        </p:nvSpPr>
        <p:spPr>
          <a:xfrm>
            <a:off x="3862605" y="1938790"/>
            <a:ext cx="4451927" cy="2011186"/>
          </a:xfrm>
          <a:prstGeom prst="rect">
            <a:avLst/>
          </a:prstGeom>
          <a:gradFill flip="none" rotWithShape="1">
            <a:gsLst>
              <a:gs pos="0">
                <a:schemeClr val="bg2">
                  <a:tint val="66000"/>
                  <a:satMod val="160000"/>
                </a:schemeClr>
              </a:gs>
              <a:gs pos="50000">
                <a:schemeClr val="bg2">
                  <a:tint val="44500"/>
                  <a:satMod val="160000"/>
                </a:schemeClr>
              </a:gs>
              <a:gs pos="100000">
                <a:schemeClr val="bg2">
                  <a:tint val="23500"/>
                  <a:satMod val="160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200" b="1" dirty="0" smtClean="0">
                <a:solidFill>
                  <a:schemeClr val="tx1"/>
                </a:solidFill>
              </a:rPr>
              <a:t>Minimalną </a:t>
            </a:r>
            <a:r>
              <a:rPr lang="pl-PL" sz="1200" b="1" dirty="0">
                <a:solidFill>
                  <a:schemeClr val="tx1"/>
                </a:solidFill>
              </a:rPr>
              <a:t>w</a:t>
            </a:r>
            <a:r>
              <a:rPr lang="pl-PL" sz="1200" b="1" dirty="0" smtClean="0">
                <a:solidFill>
                  <a:schemeClr val="tx1"/>
                </a:solidFill>
              </a:rPr>
              <a:t>ysokość sumy gwarancji bankowej i </a:t>
            </a:r>
            <a:r>
              <a:rPr lang="pl-PL" sz="1200" b="1" dirty="0">
                <a:solidFill>
                  <a:schemeClr val="tx1"/>
                </a:solidFill>
              </a:rPr>
              <a:t>u</a:t>
            </a:r>
            <a:r>
              <a:rPr lang="pl-PL" sz="1200" b="1" dirty="0" smtClean="0">
                <a:solidFill>
                  <a:schemeClr val="tx1"/>
                </a:solidFill>
              </a:rPr>
              <a:t>bezpieczeniowej określa Rozporządzenie Ministra Rozwoju i Finansów z 27.12.2017 r.</a:t>
            </a:r>
          </a:p>
          <a:p>
            <a:endParaRPr lang="pl-PL" sz="1200" b="1" dirty="0">
              <a:solidFill>
                <a:schemeClr val="tx1"/>
              </a:solidFill>
            </a:endParaRPr>
          </a:p>
          <a:p>
            <a:r>
              <a:rPr lang="pl-PL" sz="1200" b="1" dirty="0" smtClean="0">
                <a:solidFill>
                  <a:schemeClr val="tx1"/>
                </a:solidFill>
              </a:rPr>
              <a:t>Min. wys. sumy gwarancji bankowej i ubezpieczeniowej kształtuje się od 600 </a:t>
            </a:r>
            <a:r>
              <a:rPr lang="pl-PL" sz="1200" b="1" dirty="0" err="1" smtClean="0">
                <a:solidFill>
                  <a:schemeClr val="tx1"/>
                </a:solidFill>
              </a:rPr>
              <a:t>EUR</a:t>
            </a:r>
            <a:r>
              <a:rPr lang="pl-PL" sz="1200" b="1" dirty="0" smtClean="0">
                <a:solidFill>
                  <a:schemeClr val="tx1"/>
                </a:solidFill>
              </a:rPr>
              <a:t> do 250.000 </a:t>
            </a:r>
            <a:r>
              <a:rPr lang="pl-PL" sz="1200" b="1" dirty="0" err="1" smtClean="0">
                <a:solidFill>
                  <a:schemeClr val="tx1"/>
                </a:solidFill>
              </a:rPr>
              <a:t>EUR</a:t>
            </a:r>
            <a:r>
              <a:rPr lang="pl-PL" sz="1200" b="1" dirty="0" smtClean="0">
                <a:solidFill>
                  <a:schemeClr val="tx1"/>
                </a:solidFill>
              </a:rPr>
              <a:t> w zależności m.in. od:</a:t>
            </a:r>
          </a:p>
          <a:p>
            <a:endParaRPr lang="pl-PL" sz="1200" b="1" dirty="0" smtClean="0">
              <a:solidFill>
                <a:schemeClr val="tx1"/>
              </a:solidFill>
            </a:endParaRPr>
          </a:p>
          <a:p>
            <a:pPr marL="171450" indent="-171450">
              <a:buFont typeface="Wingdings" panose="05000000000000000000" pitchFamily="2" charset="2"/>
              <a:buChar char="v"/>
            </a:pPr>
            <a:r>
              <a:rPr lang="pl-PL" sz="1200" b="1" dirty="0">
                <a:solidFill>
                  <a:schemeClr val="tx1"/>
                </a:solidFill>
              </a:rPr>
              <a:t>z</a:t>
            </a:r>
            <a:r>
              <a:rPr lang="pl-PL" sz="1200" b="1" dirty="0" smtClean="0">
                <a:solidFill>
                  <a:schemeClr val="tx1"/>
                </a:solidFill>
              </a:rPr>
              <a:t>asięgu terytorialnego,</a:t>
            </a:r>
          </a:p>
          <a:p>
            <a:pPr marL="171450" indent="-171450">
              <a:buFont typeface="Wingdings" panose="05000000000000000000" pitchFamily="2" charset="2"/>
              <a:buChar char="v"/>
            </a:pPr>
            <a:r>
              <a:rPr lang="pl-PL" sz="1200" b="1" dirty="0" smtClean="0">
                <a:solidFill>
                  <a:schemeClr val="tx1"/>
                </a:solidFill>
              </a:rPr>
              <a:t>rocznego przychodu z tyt. wykonywanej działalności,</a:t>
            </a:r>
          </a:p>
          <a:p>
            <a:pPr marL="171450" indent="-171450">
              <a:buFont typeface="Wingdings" panose="05000000000000000000" pitchFamily="2" charset="2"/>
              <a:buChar char="v"/>
            </a:pPr>
            <a:r>
              <a:rPr lang="pl-PL" sz="1200" b="1" dirty="0">
                <a:solidFill>
                  <a:schemeClr val="tx1"/>
                </a:solidFill>
              </a:rPr>
              <a:t>w</a:t>
            </a:r>
            <a:r>
              <a:rPr lang="pl-PL" sz="1200" b="1" dirty="0" smtClean="0">
                <a:solidFill>
                  <a:schemeClr val="tx1"/>
                </a:solidFill>
              </a:rPr>
              <a:t>ysokości i terminu przyjmowanych przedpłat</a:t>
            </a:r>
            <a:endParaRPr lang="pl-PL" sz="1200" b="1" dirty="0">
              <a:solidFill>
                <a:schemeClr val="tx1"/>
              </a:solidFill>
            </a:endParaRPr>
          </a:p>
          <a:p>
            <a:endParaRPr lang="pl-PL" sz="1200" b="1" dirty="0" smtClean="0">
              <a:solidFill>
                <a:schemeClr val="tx1"/>
              </a:solidFill>
            </a:endParaRPr>
          </a:p>
        </p:txBody>
      </p:sp>
      <p:sp>
        <p:nvSpPr>
          <p:cNvPr id="35" name="Prostokąt 34"/>
          <p:cNvSpPr/>
          <p:nvPr/>
        </p:nvSpPr>
        <p:spPr>
          <a:xfrm>
            <a:off x="3862605" y="4137183"/>
            <a:ext cx="4451926" cy="1711817"/>
          </a:xfrm>
          <a:prstGeom prst="rect">
            <a:avLst/>
          </a:prstGeom>
          <a:gradFill flip="none" rotWithShape="1">
            <a:gsLst>
              <a:gs pos="0">
                <a:schemeClr val="bg2">
                  <a:tint val="66000"/>
                  <a:satMod val="160000"/>
                </a:schemeClr>
              </a:gs>
              <a:gs pos="50000">
                <a:schemeClr val="bg2">
                  <a:tint val="44500"/>
                  <a:satMod val="160000"/>
                </a:schemeClr>
              </a:gs>
              <a:gs pos="100000">
                <a:schemeClr val="bg2">
                  <a:tint val="23500"/>
                  <a:satMod val="160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pl-PL" sz="1200" b="1" dirty="0" smtClean="0">
                <a:solidFill>
                  <a:schemeClr val="tx1"/>
                </a:solidFill>
              </a:rPr>
              <a:t>Umowę o turystyczny rachunek powierniczy należy zawrzeć zgodnie ze wzorem określonym w Rozporządzeniu Ministra Sportu i Turystyki z 27.12.2017 r.</a:t>
            </a:r>
          </a:p>
          <a:p>
            <a:endParaRPr lang="pl-PL" sz="1200" b="1" dirty="0" smtClean="0">
              <a:solidFill>
                <a:schemeClr val="tx1"/>
              </a:solidFill>
            </a:endParaRPr>
          </a:p>
          <a:p>
            <a:pPr marL="171450" indent="-171450">
              <a:buFont typeface="Wingdings" panose="05000000000000000000" pitchFamily="2" charset="2"/>
              <a:buChar char="v"/>
            </a:pPr>
            <a:r>
              <a:rPr lang="pl-PL" sz="1200" b="1" dirty="0" smtClean="0">
                <a:solidFill>
                  <a:schemeClr val="tx1"/>
                </a:solidFill>
              </a:rPr>
              <a:t>Wpłaty podróżnych można przyjmować wyłącznie na ten rachunek.</a:t>
            </a:r>
          </a:p>
          <a:p>
            <a:endParaRPr lang="pl-PL" sz="1200" b="1" dirty="0" smtClean="0">
              <a:solidFill>
                <a:schemeClr val="tx1"/>
              </a:solidFill>
            </a:endParaRPr>
          </a:p>
          <a:p>
            <a:pPr marL="171450" indent="-171450">
              <a:buFont typeface="Wingdings" panose="05000000000000000000" pitchFamily="2" charset="2"/>
              <a:buChar char="v"/>
            </a:pPr>
            <a:r>
              <a:rPr lang="pl-PL" sz="1200" b="1" dirty="0" smtClean="0">
                <a:solidFill>
                  <a:schemeClr val="tx1"/>
                </a:solidFill>
              </a:rPr>
              <a:t>IT lub </a:t>
            </a:r>
            <a:r>
              <a:rPr lang="pl-PL" sz="1200" b="1" dirty="0" err="1" smtClean="0">
                <a:solidFill>
                  <a:schemeClr val="tx1"/>
                </a:solidFill>
              </a:rPr>
              <a:t>PUT</a:t>
            </a:r>
            <a:r>
              <a:rPr lang="pl-PL" sz="1200" b="1" dirty="0" smtClean="0">
                <a:solidFill>
                  <a:schemeClr val="tx1"/>
                </a:solidFill>
              </a:rPr>
              <a:t> można świadczyć wyłącznie na terytorium RP.</a:t>
            </a:r>
          </a:p>
          <a:p>
            <a:pPr marL="171450" indent="-171450">
              <a:buFont typeface="Wingdings" panose="05000000000000000000" pitchFamily="2" charset="2"/>
              <a:buChar char="v"/>
            </a:pPr>
            <a:endParaRPr lang="pl-PL" sz="12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87850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97823" y="1162627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600" b="1" dirty="0" smtClean="0">
              <a:solidFill>
                <a:srgbClr val="FF0000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16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2567709" y="998121"/>
            <a:ext cx="4074391" cy="602189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II FILAR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pic>
        <p:nvPicPr>
          <p:cNvPr id="37" name="Obraz 3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-1680000">
            <a:off x="2394116" y="2979348"/>
            <a:ext cx="529371" cy="614449"/>
          </a:xfrm>
          <a:prstGeom prst="rect">
            <a:avLst/>
          </a:prstGeom>
        </p:spPr>
      </p:pic>
      <p:sp>
        <p:nvSpPr>
          <p:cNvPr id="4" name="Prostokąt 3"/>
          <p:cNvSpPr/>
          <p:nvPr/>
        </p:nvSpPr>
        <p:spPr>
          <a:xfrm>
            <a:off x="798152" y="2940827"/>
            <a:ext cx="1385454" cy="1776346"/>
          </a:xfrm>
          <a:prstGeom prst="rect">
            <a:avLst/>
          </a:prstGeom>
          <a:gradFill flip="none" rotWithShape="1">
            <a:gsLst>
              <a:gs pos="0">
                <a:srgbClr val="0070C0">
                  <a:tint val="66000"/>
                  <a:satMod val="160000"/>
                </a:srgbClr>
              </a:gs>
              <a:gs pos="50000">
                <a:srgbClr val="0070C0">
                  <a:tint val="44500"/>
                  <a:satMod val="160000"/>
                </a:srgbClr>
              </a:gs>
              <a:gs pos="100000">
                <a:srgbClr val="0070C0">
                  <a:tint val="23500"/>
                  <a:satMod val="160000"/>
                </a:srgb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2800" b="1" dirty="0" smtClean="0">
                <a:solidFill>
                  <a:schemeClr val="tx1"/>
                </a:solidFill>
              </a:rPr>
              <a:t>TFG</a:t>
            </a:r>
            <a:endParaRPr lang="pl-PL" sz="2800" b="1" dirty="0">
              <a:solidFill>
                <a:schemeClr val="tx1"/>
              </a:solidFill>
            </a:endParaRPr>
          </a:p>
        </p:txBody>
      </p:sp>
      <p:sp>
        <p:nvSpPr>
          <p:cNvPr id="34" name="Prostokąt 33"/>
          <p:cNvSpPr/>
          <p:nvPr/>
        </p:nvSpPr>
        <p:spPr>
          <a:xfrm>
            <a:off x="3083019" y="1836100"/>
            <a:ext cx="5231514" cy="2209455"/>
          </a:xfrm>
          <a:prstGeom prst="rect">
            <a:avLst/>
          </a:prstGeom>
          <a:gradFill flip="none" rotWithShape="1">
            <a:gsLst>
              <a:gs pos="0">
                <a:schemeClr val="bg2">
                  <a:tint val="66000"/>
                  <a:satMod val="160000"/>
                </a:schemeClr>
              </a:gs>
              <a:gs pos="50000">
                <a:schemeClr val="bg2">
                  <a:tint val="44500"/>
                  <a:satMod val="160000"/>
                </a:schemeClr>
              </a:gs>
              <a:gs pos="100000">
                <a:schemeClr val="bg2">
                  <a:tint val="23500"/>
                  <a:satMod val="160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200" b="1" dirty="0" smtClean="0">
                <a:solidFill>
                  <a:schemeClr val="tx1"/>
                </a:solidFill>
              </a:rPr>
              <a:t>Każdy kto ma wpis do Rejestru ma obowiązek składać do </a:t>
            </a:r>
            <a:r>
              <a:rPr lang="pl-PL" sz="1200" b="1" dirty="0" err="1" smtClean="0">
                <a:solidFill>
                  <a:schemeClr val="tx1"/>
                </a:solidFill>
              </a:rPr>
              <a:t>UFG</a:t>
            </a:r>
            <a:r>
              <a:rPr lang="pl-PL" sz="1200" b="1" dirty="0" smtClean="0">
                <a:solidFill>
                  <a:schemeClr val="tx1"/>
                </a:solidFill>
              </a:rPr>
              <a:t> deklaracje </a:t>
            </a:r>
          </a:p>
          <a:p>
            <a:r>
              <a:rPr lang="pl-PL" sz="1200" b="1" dirty="0" smtClean="0">
                <a:solidFill>
                  <a:schemeClr val="tx1"/>
                </a:solidFill>
              </a:rPr>
              <a:t>- w terminie do 21 dnia miesiąca następującego po danym okresie.</a:t>
            </a:r>
          </a:p>
          <a:p>
            <a:endParaRPr lang="pl-PL" sz="1200" b="1" dirty="0">
              <a:solidFill>
                <a:schemeClr val="tx1"/>
              </a:solidFill>
            </a:endParaRPr>
          </a:p>
          <a:p>
            <a:r>
              <a:rPr lang="pl-PL" sz="1200" b="1" dirty="0" smtClean="0">
                <a:solidFill>
                  <a:schemeClr val="tx1"/>
                </a:solidFill>
              </a:rPr>
              <a:t>W deklaracji należy umieszczać takie dane, jak:</a:t>
            </a:r>
          </a:p>
          <a:p>
            <a:endParaRPr lang="pl-PL" sz="800" b="1" dirty="0" smtClean="0">
              <a:solidFill>
                <a:schemeClr val="tx1"/>
              </a:solidFill>
            </a:endParaRPr>
          </a:p>
          <a:p>
            <a:pPr marL="171450" lvl="0" indent="-171450">
              <a:buFont typeface="Wingdings" panose="05000000000000000000" pitchFamily="2" charset="2"/>
              <a:buChar char="v"/>
            </a:pPr>
            <a:r>
              <a:rPr lang="pl-PL" sz="1200" b="1" dirty="0">
                <a:solidFill>
                  <a:schemeClr val="tx1"/>
                </a:solidFill>
              </a:rPr>
              <a:t>liczba i rodzaj zawartych umów,</a:t>
            </a:r>
          </a:p>
          <a:p>
            <a:pPr marL="171450" lvl="0" indent="-171450">
              <a:buFont typeface="Wingdings" panose="05000000000000000000" pitchFamily="2" charset="2"/>
              <a:buChar char="v"/>
            </a:pPr>
            <a:r>
              <a:rPr lang="pl-PL" sz="1200" b="1" dirty="0">
                <a:solidFill>
                  <a:schemeClr val="tx1"/>
                </a:solidFill>
              </a:rPr>
              <a:t>wysokość należnych składek na </a:t>
            </a:r>
            <a:r>
              <a:rPr lang="pl-PL" sz="1200" b="1" dirty="0" smtClean="0">
                <a:solidFill>
                  <a:schemeClr val="tx1"/>
                </a:solidFill>
              </a:rPr>
              <a:t>TFG,</a:t>
            </a:r>
            <a:endParaRPr lang="pl-PL" sz="1200" b="1" dirty="0">
              <a:solidFill>
                <a:schemeClr val="tx1"/>
              </a:solidFill>
            </a:endParaRPr>
          </a:p>
          <a:p>
            <a:pPr marL="171450" lvl="0" indent="-171450">
              <a:buFont typeface="Wingdings" panose="05000000000000000000" pitchFamily="2" charset="2"/>
              <a:buChar char="v"/>
            </a:pPr>
            <a:r>
              <a:rPr lang="pl-PL" sz="1200" b="1" dirty="0">
                <a:solidFill>
                  <a:schemeClr val="tx1"/>
                </a:solidFill>
              </a:rPr>
              <a:t>informacja o zabezpieczeniach finansowych posiadanych w okresie, za jaki jest składana deklaracja, oraz o podmiotach ich udzielających,</a:t>
            </a:r>
          </a:p>
          <a:p>
            <a:pPr marL="171450" lvl="0" indent="-171450">
              <a:buFont typeface="Wingdings" panose="05000000000000000000" pitchFamily="2" charset="2"/>
              <a:buChar char="v"/>
            </a:pPr>
            <a:r>
              <a:rPr lang="pl-PL" sz="1200" b="1" dirty="0">
                <a:solidFill>
                  <a:schemeClr val="tx1"/>
                </a:solidFill>
              </a:rPr>
              <a:t>informacja o liczbie podróżnych, za których składka jest należna na Turystyczny Fundusz Gwarancyjny</a:t>
            </a:r>
            <a:r>
              <a:rPr lang="pl-PL" sz="1200" b="1" dirty="0" smtClean="0">
                <a:solidFill>
                  <a:schemeClr val="tx1"/>
                </a:solidFill>
              </a:rPr>
              <a:t>.</a:t>
            </a:r>
            <a:endParaRPr lang="pl-PL" sz="1200" b="1" dirty="0">
              <a:solidFill>
                <a:schemeClr val="tx1"/>
              </a:solidFill>
            </a:endParaRPr>
          </a:p>
        </p:txBody>
      </p:sp>
      <p:sp>
        <p:nvSpPr>
          <p:cNvPr id="35" name="Prostokąt 34"/>
          <p:cNvSpPr/>
          <p:nvPr/>
        </p:nvSpPr>
        <p:spPr>
          <a:xfrm>
            <a:off x="3083019" y="4460663"/>
            <a:ext cx="5231514" cy="1450092"/>
          </a:xfrm>
          <a:prstGeom prst="rect">
            <a:avLst/>
          </a:prstGeom>
          <a:gradFill flip="none" rotWithShape="1">
            <a:gsLst>
              <a:gs pos="0">
                <a:schemeClr val="bg2">
                  <a:tint val="66000"/>
                  <a:satMod val="160000"/>
                </a:schemeClr>
              </a:gs>
              <a:gs pos="50000">
                <a:schemeClr val="bg2">
                  <a:tint val="44500"/>
                  <a:satMod val="160000"/>
                </a:schemeClr>
              </a:gs>
              <a:gs pos="100000">
                <a:schemeClr val="bg2">
                  <a:tint val="23500"/>
                  <a:satMod val="160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200" b="1" dirty="0" smtClean="0">
                <a:solidFill>
                  <a:schemeClr val="tx1"/>
                </a:solidFill>
              </a:rPr>
              <a:t>Od każdego podróżnego przedsiębiorca turystyczny ma obowiązek odprowadzania składki na TFG w wys. od 0 do 30 zł, w zależności m.in. </a:t>
            </a:r>
            <a:r>
              <a:rPr lang="pl-PL" sz="1200" b="1" dirty="0">
                <a:solidFill>
                  <a:schemeClr val="tx1"/>
                </a:solidFill>
              </a:rPr>
              <a:t>o</a:t>
            </a:r>
            <a:r>
              <a:rPr lang="pl-PL" sz="1200" b="1" dirty="0" smtClean="0">
                <a:solidFill>
                  <a:schemeClr val="tx1"/>
                </a:solidFill>
              </a:rPr>
              <a:t>d:</a:t>
            </a:r>
          </a:p>
          <a:p>
            <a:endParaRPr lang="pl-PL" sz="1200" b="1" dirty="0">
              <a:solidFill>
                <a:schemeClr val="tx1"/>
              </a:solidFill>
            </a:endParaRPr>
          </a:p>
          <a:p>
            <a:pPr marL="171450" indent="-171450">
              <a:buFont typeface="Wingdings" panose="05000000000000000000" pitchFamily="2" charset="2"/>
              <a:buChar char="v"/>
            </a:pPr>
            <a:r>
              <a:rPr lang="pl-PL" sz="1200" b="1" dirty="0">
                <a:solidFill>
                  <a:schemeClr val="tx1"/>
                </a:solidFill>
              </a:rPr>
              <a:t>z</a:t>
            </a:r>
            <a:r>
              <a:rPr lang="pl-PL" sz="1200" b="1" dirty="0" smtClean="0">
                <a:solidFill>
                  <a:schemeClr val="tx1"/>
                </a:solidFill>
              </a:rPr>
              <a:t>asięgu terytorialnego,</a:t>
            </a:r>
          </a:p>
          <a:p>
            <a:pPr marL="171450" indent="-171450">
              <a:buFont typeface="Wingdings" panose="05000000000000000000" pitchFamily="2" charset="2"/>
              <a:buChar char="v"/>
            </a:pPr>
            <a:r>
              <a:rPr lang="pl-PL" sz="1200" b="1" dirty="0">
                <a:solidFill>
                  <a:schemeClr val="tx1"/>
                </a:solidFill>
              </a:rPr>
              <a:t>t</a:t>
            </a:r>
            <a:r>
              <a:rPr lang="pl-PL" sz="1200" b="1" dirty="0" smtClean="0">
                <a:solidFill>
                  <a:schemeClr val="tx1"/>
                </a:solidFill>
              </a:rPr>
              <a:t>erminu przyjmowania wpłat od podróżnych,</a:t>
            </a:r>
          </a:p>
          <a:p>
            <a:pPr marL="171450" indent="-171450">
              <a:buFont typeface="Wingdings" panose="05000000000000000000" pitchFamily="2" charset="2"/>
              <a:buChar char="v"/>
            </a:pPr>
            <a:r>
              <a:rPr lang="pl-PL" sz="1200" b="1" dirty="0">
                <a:solidFill>
                  <a:schemeClr val="tx1"/>
                </a:solidFill>
              </a:rPr>
              <a:t>o</a:t>
            </a:r>
            <a:r>
              <a:rPr lang="pl-PL" sz="1200" b="1" dirty="0" smtClean="0">
                <a:solidFill>
                  <a:schemeClr val="tx1"/>
                </a:solidFill>
              </a:rPr>
              <a:t>d tego, czy przedsiębiorca organizuje IT czy też ułatwia nabywanie </a:t>
            </a:r>
            <a:r>
              <a:rPr lang="pl-PL" sz="1200" b="1" dirty="0" err="1" smtClean="0">
                <a:solidFill>
                  <a:schemeClr val="tx1"/>
                </a:solidFill>
              </a:rPr>
              <a:t>PUT</a:t>
            </a:r>
            <a:r>
              <a:rPr lang="pl-PL" sz="1200" b="1" dirty="0" smtClean="0">
                <a:solidFill>
                  <a:schemeClr val="tx1"/>
                </a:solidFill>
              </a:rPr>
              <a:t>.</a:t>
            </a:r>
          </a:p>
        </p:txBody>
      </p:sp>
      <p:pic>
        <p:nvPicPr>
          <p:cNvPr id="31" name="Obraz 3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620000">
            <a:off x="2383933" y="4256093"/>
            <a:ext cx="529371" cy="614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80559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97823" y="1162627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600" b="1" dirty="0" smtClean="0">
              <a:solidFill>
                <a:srgbClr val="FF0000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17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423513" y="998121"/>
            <a:ext cx="8034688" cy="599770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REJESTR ORGANIZATORÓW TURYSTYKI I PRZEDSIĘBIORCÓW </a:t>
              </a:r>
            </a:p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UŁATWIAJĄCYCH NABYWANIE POWIĄZANYCH USŁUG TURYSTYCZNYCH  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34" name="Prostokąt 33"/>
          <p:cNvSpPr/>
          <p:nvPr/>
        </p:nvSpPr>
        <p:spPr>
          <a:xfrm>
            <a:off x="423512" y="1836100"/>
            <a:ext cx="8055326" cy="4296845"/>
          </a:xfrm>
          <a:prstGeom prst="rect">
            <a:avLst/>
          </a:prstGeom>
          <a:gradFill flip="none" rotWithShape="1">
            <a:gsLst>
              <a:gs pos="0">
                <a:schemeClr val="bg2">
                  <a:tint val="66000"/>
                  <a:satMod val="160000"/>
                </a:schemeClr>
              </a:gs>
              <a:gs pos="50000">
                <a:schemeClr val="bg2">
                  <a:tint val="44500"/>
                  <a:satMod val="160000"/>
                </a:schemeClr>
              </a:gs>
              <a:gs pos="100000">
                <a:schemeClr val="bg2">
                  <a:tint val="23500"/>
                  <a:satMod val="160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200" b="1" dirty="0" smtClean="0">
                <a:solidFill>
                  <a:schemeClr val="tx1"/>
                </a:solidFill>
              </a:rPr>
              <a:t>Każdy OT i </a:t>
            </a:r>
            <a:r>
              <a:rPr lang="pl-PL" sz="1200" b="1" dirty="0" err="1" smtClean="0">
                <a:solidFill>
                  <a:schemeClr val="tx1"/>
                </a:solidFill>
              </a:rPr>
              <a:t>PUNPUT</a:t>
            </a:r>
            <a:r>
              <a:rPr lang="pl-PL" sz="1200" b="1" dirty="0" smtClean="0">
                <a:solidFill>
                  <a:schemeClr val="tx1"/>
                </a:solidFill>
              </a:rPr>
              <a:t> ma obowiązek uzyskać wpis do Rejestru Organizatorów Turystyki i Przedsiębiorców Ułatwiających Nabywanie Usług Turystycznych.</a:t>
            </a:r>
          </a:p>
          <a:p>
            <a:endParaRPr lang="pl-PL" sz="1200" b="1" dirty="0">
              <a:solidFill>
                <a:schemeClr val="tx1"/>
              </a:solidFill>
            </a:endParaRPr>
          </a:p>
          <a:p>
            <a:r>
              <a:rPr lang="pl-PL" sz="1200" b="1" dirty="0" smtClean="0">
                <a:solidFill>
                  <a:schemeClr val="tx1"/>
                </a:solidFill>
              </a:rPr>
              <a:t>Aby uzyskać wpis do Rejestru przedsiębiorca musi złożyć we właściwym urzędzie marszałkowskim:</a:t>
            </a:r>
          </a:p>
          <a:p>
            <a:pPr marL="228600" indent="-228600">
              <a:buAutoNum type="arabicParenR"/>
            </a:pPr>
            <a:r>
              <a:rPr lang="pl-PL" sz="1200" b="1" dirty="0" smtClean="0">
                <a:solidFill>
                  <a:schemeClr val="tx1"/>
                </a:solidFill>
              </a:rPr>
              <a:t>Wniosek o wpis</a:t>
            </a:r>
          </a:p>
          <a:p>
            <a:pPr marL="228600" indent="-228600">
              <a:buAutoNum type="arabicParenR"/>
            </a:pPr>
            <a:r>
              <a:rPr lang="pl-PL" sz="1200" b="1" dirty="0" smtClean="0">
                <a:solidFill>
                  <a:schemeClr val="tx1"/>
                </a:solidFill>
              </a:rPr>
              <a:t>Oświadczenie</a:t>
            </a:r>
          </a:p>
          <a:p>
            <a:pPr marL="228600" indent="-228600">
              <a:buAutoNum type="arabicParenR"/>
            </a:pPr>
            <a:r>
              <a:rPr lang="pl-PL" sz="1200" b="1" dirty="0">
                <a:solidFill>
                  <a:schemeClr val="tx1"/>
                </a:solidFill>
              </a:rPr>
              <a:t>O</a:t>
            </a:r>
            <a:r>
              <a:rPr lang="pl-PL" sz="1200" b="1" dirty="0" smtClean="0">
                <a:solidFill>
                  <a:schemeClr val="tx1"/>
                </a:solidFill>
              </a:rPr>
              <a:t>ryginał </a:t>
            </a:r>
            <a:r>
              <a:rPr lang="pl-PL" sz="1200" b="1" dirty="0">
                <a:solidFill>
                  <a:schemeClr val="tx1"/>
                </a:solidFill>
              </a:rPr>
              <a:t>lub </a:t>
            </a:r>
            <a:r>
              <a:rPr lang="pl-PL" sz="1200" b="1" dirty="0" smtClean="0">
                <a:solidFill>
                  <a:schemeClr val="tx1"/>
                </a:solidFill>
              </a:rPr>
              <a:t>poświadczoną </a:t>
            </a:r>
            <a:r>
              <a:rPr lang="pl-PL" sz="1200" b="1" dirty="0">
                <a:solidFill>
                  <a:schemeClr val="tx1"/>
                </a:solidFill>
              </a:rPr>
              <a:t>za zgodność z oryginałem </a:t>
            </a:r>
            <a:r>
              <a:rPr lang="pl-PL" sz="1200" b="1" dirty="0" smtClean="0">
                <a:solidFill>
                  <a:schemeClr val="tx1"/>
                </a:solidFill>
              </a:rPr>
              <a:t>kopię </a:t>
            </a:r>
            <a:r>
              <a:rPr lang="pl-PL" sz="1200" b="1" dirty="0">
                <a:solidFill>
                  <a:schemeClr val="tx1"/>
                </a:solidFill>
              </a:rPr>
              <a:t>posiadanego zabezpieczenia </a:t>
            </a:r>
            <a:r>
              <a:rPr lang="pl-PL" sz="1200" b="1" dirty="0" smtClean="0">
                <a:solidFill>
                  <a:schemeClr val="tx1"/>
                </a:solidFill>
              </a:rPr>
              <a:t>finansowego bądź oświadczenie dot. turystycznego </a:t>
            </a:r>
            <a:r>
              <a:rPr lang="pl-PL" sz="1200" b="1" dirty="0">
                <a:solidFill>
                  <a:schemeClr val="tx1"/>
                </a:solidFill>
              </a:rPr>
              <a:t>r</a:t>
            </a:r>
            <a:r>
              <a:rPr lang="pl-PL" sz="1200" b="1" dirty="0" smtClean="0">
                <a:solidFill>
                  <a:schemeClr val="tx1"/>
                </a:solidFill>
              </a:rPr>
              <a:t>achunku </a:t>
            </a:r>
            <a:r>
              <a:rPr lang="pl-PL" sz="1200" b="1" dirty="0">
                <a:solidFill>
                  <a:schemeClr val="tx1"/>
                </a:solidFill>
              </a:rPr>
              <a:t>p</a:t>
            </a:r>
            <a:r>
              <a:rPr lang="pl-PL" sz="1200" b="1" dirty="0" smtClean="0">
                <a:solidFill>
                  <a:schemeClr val="tx1"/>
                </a:solidFill>
              </a:rPr>
              <a:t>owierniczego wraz z oryginałem lub poświadczoną za zgodność z oryginałem kopię umowy o turystyczny rachunek powierniczy</a:t>
            </a:r>
          </a:p>
          <a:p>
            <a:pPr marL="228600" indent="-228600">
              <a:buAutoNum type="arabicParenR"/>
            </a:pPr>
            <a:r>
              <a:rPr lang="pl-PL" sz="1200" b="1" dirty="0" smtClean="0">
                <a:solidFill>
                  <a:schemeClr val="tx1"/>
                </a:solidFill>
              </a:rPr>
              <a:t>Dowód dokonania opłaty za wpis w wys. 30 zł (dla organizacji pożytku publicznego) bądź 355 zł (dla pozostałych podmiotów).</a:t>
            </a:r>
          </a:p>
          <a:p>
            <a:pPr marL="228600" indent="-228600">
              <a:buAutoNum type="arabicParenR"/>
            </a:pPr>
            <a:endParaRPr lang="pl-PL" sz="1200" b="1" dirty="0">
              <a:solidFill>
                <a:schemeClr val="tx1"/>
              </a:solidFill>
            </a:endParaRPr>
          </a:p>
          <a:p>
            <a:r>
              <a:rPr lang="pl-PL" sz="1200" b="1" dirty="0" smtClean="0">
                <a:solidFill>
                  <a:schemeClr val="tx1"/>
                </a:solidFill>
              </a:rPr>
              <a:t>Marszałek województwa dokonuje wpisu do rejestru w terminie 7 dni.</a:t>
            </a:r>
          </a:p>
          <a:p>
            <a:endParaRPr lang="pl-PL" sz="1200" b="1" dirty="0">
              <a:solidFill>
                <a:schemeClr val="tx1"/>
              </a:solidFill>
            </a:endParaRPr>
          </a:p>
          <a:p>
            <a:r>
              <a:rPr lang="pl-PL" sz="1200" b="1" dirty="0" smtClean="0">
                <a:solidFill>
                  <a:schemeClr val="tx1"/>
                </a:solidFill>
              </a:rPr>
              <a:t>Na wniosek przedsiębiorcy marszałek województwa wydaje zaświadczenie o wpisie.</a:t>
            </a:r>
          </a:p>
          <a:p>
            <a:endParaRPr lang="pl-PL" sz="1200" b="1" dirty="0">
              <a:solidFill>
                <a:schemeClr val="tx1"/>
              </a:solidFill>
            </a:endParaRPr>
          </a:p>
          <a:p>
            <a:r>
              <a:rPr lang="pl-PL" sz="1200" b="1" dirty="0" smtClean="0">
                <a:solidFill>
                  <a:schemeClr val="tx1"/>
                </a:solidFill>
              </a:rPr>
              <a:t>Wydruk z rejestru prowadzonego w systemie teleinformatycznym ma moc zrównaną z papierowym zaświadczeniem o wpisie wystawionym przez marszałka województwa.</a:t>
            </a:r>
          </a:p>
          <a:p>
            <a:endParaRPr lang="pl-PL" sz="1200" b="1" dirty="0">
              <a:solidFill>
                <a:schemeClr val="tx1"/>
              </a:solidFill>
            </a:endParaRPr>
          </a:p>
          <a:p>
            <a:endParaRPr lang="pl-PL" sz="1200" b="1" dirty="0" smtClean="0">
              <a:solidFill>
                <a:schemeClr val="tx1"/>
              </a:solidFill>
            </a:endParaRPr>
          </a:p>
          <a:p>
            <a:pPr marL="228600" indent="-228600">
              <a:buAutoNum type="arabicParenR"/>
            </a:pPr>
            <a:endParaRPr lang="pl-PL" sz="1200" b="1" dirty="0" smtClean="0">
              <a:solidFill>
                <a:schemeClr val="tx1"/>
              </a:solidFill>
            </a:endParaRPr>
          </a:p>
          <a:p>
            <a:pPr marL="228600" indent="-228600">
              <a:buAutoNum type="arabicParenR"/>
            </a:pPr>
            <a:endParaRPr lang="pl-PL" sz="1200" b="1" dirty="0" smtClean="0">
              <a:solidFill>
                <a:schemeClr val="tx1"/>
              </a:solidFill>
            </a:endParaRPr>
          </a:p>
          <a:p>
            <a:pPr marL="228600" indent="-228600">
              <a:buAutoNum type="arabicParenR"/>
            </a:pPr>
            <a:endParaRPr lang="pl-PL" sz="1200" b="1" dirty="0">
              <a:solidFill>
                <a:schemeClr val="tx1"/>
              </a:solidFill>
            </a:endParaRPr>
          </a:p>
        </p:txBody>
      </p:sp>
      <p:sp>
        <p:nvSpPr>
          <p:cNvPr id="3" name="Objaśnienie w chmurce 2"/>
          <p:cNvSpPr/>
          <p:nvPr/>
        </p:nvSpPr>
        <p:spPr>
          <a:xfrm>
            <a:off x="4352492" y="5079675"/>
            <a:ext cx="2043546" cy="979055"/>
          </a:xfrm>
          <a:prstGeom prst="cloudCallo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1200" b="1" dirty="0" smtClean="0">
                <a:solidFill>
                  <a:schemeClr val="tx1"/>
                </a:solidFill>
              </a:rPr>
              <a:t>wcm.mazovia.pl</a:t>
            </a:r>
            <a:endParaRPr lang="pl-PL" sz="12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99017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97823" y="1162627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600" b="1" dirty="0" smtClean="0">
              <a:solidFill>
                <a:srgbClr val="FF0000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18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423513" y="998121"/>
            <a:ext cx="8034688" cy="481802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REJESTR ORGANIZATORÓW TURYSTYKI I PRZEDSIĘBIORCÓW </a:t>
              </a:r>
            </a:p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UŁATWIAJĄCYCH NABYWANIE POWIĄZANYCH USŁUG TURYSTYCZNYCH  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34" name="Prostokąt 33"/>
          <p:cNvSpPr/>
          <p:nvPr/>
        </p:nvSpPr>
        <p:spPr>
          <a:xfrm>
            <a:off x="423512" y="1616206"/>
            <a:ext cx="8055326" cy="4632445"/>
          </a:xfrm>
          <a:prstGeom prst="rect">
            <a:avLst/>
          </a:prstGeom>
          <a:gradFill flip="none" rotWithShape="1">
            <a:gsLst>
              <a:gs pos="0">
                <a:schemeClr val="bg2">
                  <a:tint val="66000"/>
                  <a:satMod val="160000"/>
                </a:schemeClr>
              </a:gs>
              <a:gs pos="50000">
                <a:schemeClr val="bg2">
                  <a:tint val="44500"/>
                  <a:satMod val="160000"/>
                </a:schemeClr>
              </a:gs>
              <a:gs pos="100000">
                <a:schemeClr val="bg2">
                  <a:tint val="23500"/>
                  <a:satMod val="160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pl-PL" sz="1200" b="1" dirty="0" smtClean="0">
              <a:solidFill>
                <a:schemeClr val="tx1"/>
              </a:solidFill>
            </a:endParaRPr>
          </a:p>
          <a:p>
            <a:endParaRPr lang="pl-PL" sz="1200" b="1" dirty="0">
              <a:solidFill>
                <a:schemeClr val="tx1"/>
              </a:solidFill>
            </a:endParaRPr>
          </a:p>
          <a:p>
            <a:endParaRPr lang="pl-PL" sz="1200" b="1" dirty="0" smtClean="0">
              <a:solidFill>
                <a:schemeClr val="tx1"/>
              </a:solidFill>
            </a:endParaRPr>
          </a:p>
          <a:p>
            <a:pPr marL="228600" indent="-228600">
              <a:buAutoNum type="arabicParenR"/>
            </a:pPr>
            <a:endParaRPr lang="pl-PL" sz="1200" b="1" dirty="0" smtClean="0">
              <a:solidFill>
                <a:schemeClr val="tx1"/>
              </a:solidFill>
            </a:endParaRPr>
          </a:p>
          <a:p>
            <a:pPr marL="228600" indent="-228600">
              <a:buAutoNum type="arabicParenR"/>
            </a:pPr>
            <a:endParaRPr lang="pl-PL" sz="1200" b="1" dirty="0">
              <a:solidFill>
                <a:schemeClr val="tx1"/>
              </a:solidFill>
            </a:endParaRPr>
          </a:p>
        </p:txBody>
      </p:sp>
      <p:pic>
        <p:nvPicPr>
          <p:cNvPr id="5" name="Obraz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69226" y="1930879"/>
            <a:ext cx="5131649" cy="30401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05911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97823" y="1162627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600" b="1" dirty="0" smtClean="0">
              <a:solidFill>
                <a:srgbClr val="FF0000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19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423513" y="998121"/>
            <a:ext cx="8034688" cy="496583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REJESTR ORGANIZATORÓW TURYSTYKI I PRZEDSIĘBIORCÓW </a:t>
              </a:r>
            </a:p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UŁATWIAJĄCYCH NABYWANIE POWIĄZANYCH USŁUG TURYSTYCZNYCH  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34" name="Prostokąt 33"/>
          <p:cNvSpPr/>
          <p:nvPr/>
        </p:nvSpPr>
        <p:spPr>
          <a:xfrm>
            <a:off x="423512" y="1659210"/>
            <a:ext cx="8055326" cy="4390608"/>
          </a:xfrm>
          <a:prstGeom prst="rect">
            <a:avLst/>
          </a:prstGeom>
          <a:gradFill flip="none" rotWithShape="1">
            <a:gsLst>
              <a:gs pos="0">
                <a:schemeClr val="bg2">
                  <a:tint val="66000"/>
                  <a:satMod val="160000"/>
                </a:schemeClr>
              </a:gs>
              <a:gs pos="50000">
                <a:schemeClr val="bg2">
                  <a:tint val="44500"/>
                  <a:satMod val="160000"/>
                </a:schemeClr>
              </a:gs>
              <a:gs pos="100000">
                <a:schemeClr val="bg2">
                  <a:tint val="23500"/>
                  <a:satMod val="160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pl-PL" sz="1200" b="1" dirty="0" smtClean="0">
              <a:solidFill>
                <a:schemeClr val="tx1"/>
              </a:solidFill>
            </a:endParaRPr>
          </a:p>
          <a:p>
            <a:endParaRPr lang="pl-PL" sz="1200" b="1" dirty="0" smtClean="0">
              <a:solidFill>
                <a:schemeClr val="tx1"/>
              </a:solidFill>
            </a:endParaRPr>
          </a:p>
          <a:p>
            <a:endParaRPr lang="pl-PL" sz="1200" b="1" dirty="0" smtClean="0">
              <a:solidFill>
                <a:schemeClr val="tx1"/>
              </a:solidFill>
            </a:endParaRPr>
          </a:p>
          <a:p>
            <a:pPr marL="228600" indent="-228600">
              <a:buAutoNum type="arabicParenR"/>
            </a:pPr>
            <a:endParaRPr lang="pl-PL" sz="1200" b="1" dirty="0" smtClean="0">
              <a:solidFill>
                <a:schemeClr val="tx1"/>
              </a:solidFill>
            </a:endParaRPr>
          </a:p>
          <a:p>
            <a:pPr marL="228600" indent="-228600">
              <a:buAutoNum type="arabicParenR"/>
            </a:pPr>
            <a:endParaRPr lang="pl-PL" sz="1200" b="1" dirty="0">
              <a:solidFill>
                <a:schemeClr val="tx1"/>
              </a:solidFill>
            </a:endParaRPr>
          </a:p>
        </p:txBody>
      </p:sp>
      <p:pic>
        <p:nvPicPr>
          <p:cNvPr id="3" name="Obraz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69226" y="1883316"/>
            <a:ext cx="5131649" cy="39423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62990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2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32" name="Grupa 31"/>
          <p:cNvGrpSpPr/>
          <p:nvPr/>
        </p:nvGrpSpPr>
        <p:grpSpPr>
          <a:xfrm>
            <a:off x="554656" y="1181100"/>
            <a:ext cx="8034688" cy="481802"/>
            <a:chOff x="0" y="0"/>
            <a:chExt cx="2959530" cy="913822"/>
          </a:xfrm>
        </p:grpSpPr>
        <p:sp>
          <p:nvSpPr>
            <p:cNvPr id="33" name="Prostokąt zaokrąglony 32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34" name="Prostokąt 33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RYS HISTORYCZNY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3" name="Prostokąt 2"/>
          <p:cNvSpPr/>
          <p:nvPr/>
        </p:nvSpPr>
        <p:spPr>
          <a:xfrm>
            <a:off x="554656" y="1967345"/>
            <a:ext cx="7976569" cy="391621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pl-PL" sz="1200" dirty="0">
                <a:solidFill>
                  <a:schemeClr val="tx1"/>
                </a:solidFill>
                <a:latin typeface="+mj-lt"/>
                <a:ea typeface="Times New Roman" panose="02020603050405020304" pitchFamily="18" charset="0"/>
              </a:rPr>
              <a:t>Europejska Wspólnota Gospodarcza  w 1990 r. mając na uwadze  dopełnienie rynku wewnętrznego, którego istotną część stanowił sektor turystyczny wydała dyrektywę Rady 90/314/EWG, której głównym celem było  ustanowienie wspólnych reguł dotyczących imprez </a:t>
            </a:r>
            <a:r>
              <a:rPr lang="pl-PL" sz="1200" dirty="0" smtClean="0">
                <a:solidFill>
                  <a:schemeClr val="tx1"/>
                </a:solidFill>
                <a:latin typeface="+mj-lt"/>
                <a:ea typeface="Times New Roman" panose="02020603050405020304" pitchFamily="18" charset="0"/>
              </a:rPr>
              <a:t>turystycznych. Dyrektywa umożliwiła </a:t>
            </a:r>
            <a:r>
              <a:rPr lang="pl-PL" sz="1200" dirty="0">
                <a:solidFill>
                  <a:schemeClr val="tx1"/>
                </a:solidFill>
                <a:latin typeface="+mj-lt"/>
                <a:ea typeface="Times New Roman" panose="02020603050405020304" pitchFamily="18" charset="0"/>
              </a:rPr>
              <a:t>podmiotom gospodarczym mającym siedzibę w jednym Państwie Członkowskim świadczenie usług w pozostałych Państwach Członkowskich, a konsumentom Wspólnoty czerpanie korzyści z porównywalnych warunków zakupu we wszystkich Państwach Członkowskich</a:t>
            </a:r>
            <a:r>
              <a:rPr lang="pl-PL" sz="1200" dirty="0" smtClean="0">
                <a:solidFill>
                  <a:schemeClr val="tx1"/>
                </a:solidFill>
                <a:latin typeface="+mj-lt"/>
                <a:ea typeface="Times New Roman" panose="02020603050405020304" pitchFamily="18" charset="0"/>
              </a:rPr>
              <a:t>.</a:t>
            </a:r>
          </a:p>
          <a:p>
            <a:endParaRPr lang="pl-PL" sz="1200" dirty="0">
              <a:solidFill>
                <a:schemeClr val="tx1"/>
              </a:solidFill>
              <a:latin typeface="+mj-lt"/>
              <a:ea typeface="Times New Roman" panose="02020603050405020304" pitchFamily="18" charset="0"/>
            </a:endParaRPr>
          </a:p>
          <a:p>
            <a:pPr marL="171450" indent="-171450">
              <a:buFont typeface="Wingdings" panose="05000000000000000000" pitchFamily="2" charset="2"/>
              <a:buChar char="v"/>
            </a:pPr>
            <a:r>
              <a:rPr lang="pl-PL" sz="1200" dirty="0">
                <a:solidFill>
                  <a:schemeClr val="tx1"/>
                </a:solidFill>
                <a:latin typeface="+mj-lt"/>
                <a:ea typeface="Times New Roman" panose="02020603050405020304" pitchFamily="18" charset="0"/>
              </a:rPr>
              <a:t>Postanowienia ww. Dyrektywy do polskiego porządku prawnego zostały wprowadzone ustawą z dnia 29 sierpnia 1997 r. </a:t>
            </a:r>
            <a:r>
              <a:rPr lang="pl-PL" sz="1200" dirty="0" smtClean="0">
                <a:solidFill>
                  <a:schemeClr val="tx1"/>
                </a:solidFill>
                <a:latin typeface="+mj-lt"/>
                <a:ea typeface="Times New Roman" panose="02020603050405020304" pitchFamily="18" charset="0"/>
              </a:rPr>
              <a:t/>
            </a:r>
            <a:br>
              <a:rPr lang="pl-PL" sz="1200" dirty="0" smtClean="0">
                <a:solidFill>
                  <a:schemeClr val="tx1"/>
                </a:solidFill>
                <a:latin typeface="+mj-lt"/>
                <a:ea typeface="Times New Roman" panose="02020603050405020304" pitchFamily="18" charset="0"/>
              </a:rPr>
            </a:br>
            <a:r>
              <a:rPr lang="pl-PL" sz="1200" dirty="0" smtClean="0">
                <a:solidFill>
                  <a:schemeClr val="tx1"/>
                </a:solidFill>
                <a:latin typeface="+mj-lt"/>
                <a:ea typeface="Times New Roman" panose="02020603050405020304" pitchFamily="18" charset="0"/>
              </a:rPr>
              <a:t>o </a:t>
            </a:r>
            <a:r>
              <a:rPr lang="pl-PL" sz="1200" dirty="0">
                <a:solidFill>
                  <a:schemeClr val="tx1"/>
                </a:solidFill>
                <a:latin typeface="+mj-lt"/>
                <a:ea typeface="Times New Roman" panose="02020603050405020304" pitchFamily="18" charset="0"/>
              </a:rPr>
              <a:t>usługach turystycznych, która z dokonanymi w międzyczasie zmianami funkcjonuje  obecnie i będzie obowiązywać </a:t>
            </a:r>
            <a:r>
              <a:rPr lang="pl-PL" sz="1200" dirty="0" smtClean="0">
                <a:solidFill>
                  <a:schemeClr val="tx1"/>
                </a:solidFill>
                <a:latin typeface="+mj-lt"/>
                <a:ea typeface="Times New Roman" panose="02020603050405020304" pitchFamily="18" charset="0"/>
              </a:rPr>
              <a:t/>
            </a:r>
            <a:br>
              <a:rPr lang="pl-PL" sz="1200" dirty="0" smtClean="0">
                <a:solidFill>
                  <a:schemeClr val="tx1"/>
                </a:solidFill>
                <a:latin typeface="+mj-lt"/>
                <a:ea typeface="Times New Roman" panose="02020603050405020304" pitchFamily="18" charset="0"/>
              </a:rPr>
            </a:br>
            <a:r>
              <a:rPr lang="pl-PL" sz="1200" dirty="0" smtClean="0">
                <a:solidFill>
                  <a:schemeClr val="tx1"/>
                </a:solidFill>
                <a:latin typeface="+mj-lt"/>
                <a:ea typeface="Times New Roman" panose="02020603050405020304" pitchFamily="18" charset="0"/>
              </a:rPr>
              <a:t>do </a:t>
            </a:r>
            <a:r>
              <a:rPr lang="pl-PL" sz="1200" dirty="0">
                <a:solidFill>
                  <a:schemeClr val="tx1"/>
                </a:solidFill>
                <a:latin typeface="+mj-lt"/>
                <a:ea typeface="Times New Roman" panose="02020603050405020304" pitchFamily="18" charset="0"/>
              </a:rPr>
              <a:t>30 </a:t>
            </a:r>
            <a:r>
              <a:rPr lang="pl-PL" sz="1200">
                <a:solidFill>
                  <a:schemeClr val="tx1"/>
                </a:solidFill>
                <a:latin typeface="+mj-lt"/>
                <a:ea typeface="Times New Roman" panose="02020603050405020304" pitchFamily="18" charset="0"/>
              </a:rPr>
              <a:t>czerwca </a:t>
            </a:r>
            <a:r>
              <a:rPr lang="pl-PL" sz="1200" smtClean="0">
                <a:solidFill>
                  <a:schemeClr val="tx1"/>
                </a:solidFill>
                <a:latin typeface="+mj-lt"/>
                <a:ea typeface="Times New Roman" panose="02020603050405020304" pitchFamily="18" charset="0"/>
              </a:rPr>
              <a:t>2018 </a:t>
            </a:r>
            <a:r>
              <a:rPr lang="pl-PL" sz="1200" dirty="0">
                <a:solidFill>
                  <a:schemeClr val="tx1"/>
                </a:solidFill>
                <a:latin typeface="+mj-lt"/>
                <a:ea typeface="Times New Roman" panose="02020603050405020304" pitchFamily="18" charset="0"/>
              </a:rPr>
              <a:t>r</a:t>
            </a:r>
            <a:r>
              <a:rPr lang="pl-PL" sz="1200" dirty="0" smtClean="0">
                <a:solidFill>
                  <a:schemeClr val="tx1"/>
                </a:solidFill>
                <a:latin typeface="+mj-lt"/>
                <a:ea typeface="Times New Roman" panose="02020603050405020304" pitchFamily="18" charset="0"/>
              </a:rPr>
              <a:t>.</a:t>
            </a:r>
          </a:p>
          <a:p>
            <a:endParaRPr lang="pl-PL" sz="1200" dirty="0" smtClean="0">
              <a:solidFill>
                <a:schemeClr val="tx1"/>
              </a:solidFill>
              <a:latin typeface="+mj-lt"/>
              <a:ea typeface="Times New Roman" panose="02020603050405020304" pitchFamily="18" charset="0"/>
            </a:endParaRPr>
          </a:p>
          <a:p>
            <a:pPr marL="171450" indent="-171450">
              <a:buFont typeface="Wingdings" panose="05000000000000000000" pitchFamily="2" charset="2"/>
              <a:buChar char="v"/>
            </a:pPr>
            <a:r>
              <a:rPr lang="pl-PL" sz="1200" dirty="0" smtClean="0">
                <a:solidFill>
                  <a:schemeClr val="tx1"/>
                </a:solidFill>
                <a:latin typeface="+mj-lt"/>
                <a:ea typeface="Times New Roman" panose="02020603050405020304" pitchFamily="18" charset="0"/>
              </a:rPr>
              <a:t>Dokonana </a:t>
            </a:r>
            <a:r>
              <a:rPr lang="pl-PL" sz="1200" dirty="0" smtClean="0">
                <a:solidFill>
                  <a:schemeClr val="tx1"/>
                </a:solidFill>
              </a:rPr>
              <a:t>przez </a:t>
            </a:r>
            <a:r>
              <a:rPr lang="pl-PL" sz="1200" dirty="0">
                <a:solidFill>
                  <a:schemeClr val="tx1"/>
                </a:solidFill>
              </a:rPr>
              <a:t>Polskę  implementacja nie do końca była zgodna z założeniami Dyrektywy (obowiązywała minimalna harmonizacja – przepisy implementujące dyrektywę w poszczególnych krajach mogły różnić się  nawet znacznie). </a:t>
            </a:r>
            <a:r>
              <a:rPr lang="pl-PL" sz="1200" dirty="0" smtClean="0">
                <a:solidFill>
                  <a:schemeClr val="tx1"/>
                </a:solidFill>
              </a:rPr>
              <a:t/>
            </a:r>
            <a:br>
              <a:rPr lang="pl-PL" sz="1200" dirty="0" smtClean="0">
                <a:solidFill>
                  <a:schemeClr val="tx1"/>
                </a:solidFill>
              </a:rPr>
            </a:br>
            <a:r>
              <a:rPr lang="pl-PL" sz="1200" dirty="0" smtClean="0">
                <a:solidFill>
                  <a:schemeClr val="tx1"/>
                </a:solidFill>
              </a:rPr>
              <a:t>W konsekwencji </a:t>
            </a:r>
            <a:r>
              <a:rPr lang="pl-PL" sz="1200" dirty="0">
                <a:solidFill>
                  <a:schemeClr val="tx1"/>
                </a:solidFill>
              </a:rPr>
              <a:t>wysokość zabezpieczeń finansowych działalności organizatorów turystyki i pośredników turystycznych  </a:t>
            </a:r>
            <a:r>
              <a:rPr lang="pl-PL" sz="1200" dirty="0" smtClean="0">
                <a:solidFill>
                  <a:schemeClr val="tx1"/>
                </a:solidFill>
              </a:rPr>
              <a:t/>
            </a:r>
            <a:br>
              <a:rPr lang="pl-PL" sz="1200" dirty="0" smtClean="0">
                <a:solidFill>
                  <a:schemeClr val="tx1"/>
                </a:solidFill>
              </a:rPr>
            </a:br>
            <a:r>
              <a:rPr lang="pl-PL" sz="1200" dirty="0" smtClean="0">
                <a:solidFill>
                  <a:schemeClr val="tx1"/>
                </a:solidFill>
              </a:rPr>
              <a:t>w </a:t>
            </a:r>
            <a:r>
              <a:rPr lang="pl-PL" sz="1200" dirty="0">
                <a:solidFill>
                  <a:schemeClr val="tx1"/>
                </a:solidFill>
              </a:rPr>
              <a:t>przypadku ich niewypłacalności nie pokrywała roszczeń poszkodowanych klientów </a:t>
            </a:r>
            <a:r>
              <a:rPr lang="pl-PL" sz="1200" dirty="0" smtClean="0">
                <a:solidFill>
                  <a:schemeClr val="tx1"/>
                </a:solidFill>
              </a:rPr>
              <a:t>(</a:t>
            </a:r>
            <a:r>
              <a:rPr lang="pl-PL" sz="1200" dirty="0">
                <a:solidFill>
                  <a:schemeClr val="tx1"/>
                </a:solidFill>
              </a:rPr>
              <a:t>w skrajnych przypadkach klienci otrzymywali zwroty ok. 7 % wpłaconych kwot</a:t>
            </a:r>
            <a:r>
              <a:rPr lang="pl-PL" sz="1200" dirty="0" smtClean="0">
                <a:solidFill>
                  <a:schemeClr val="tx1"/>
                </a:solidFill>
              </a:rPr>
              <a:t>).</a:t>
            </a:r>
          </a:p>
          <a:p>
            <a:endParaRPr lang="pl-PL" sz="1200" dirty="0" smtClean="0">
              <a:solidFill>
                <a:schemeClr val="tx1"/>
              </a:solidFill>
            </a:endParaRPr>
          </a:p>
          <a:p>
            <a:pPr marL="171450" indent="-171450">
              <a:buFont typeface="Wingdings" panose="05000000000000000000" pitchFamily="2" charset="2"/>
              <a:buChar char="v"/>
            </a:pPr>
            <a:r>
              <a:rPr lang="pl-PL" sz="1200" dirty="0" smtClean="0">
                <a:solidFill>
                  <a:schemeClr val="tx1"/>
                </a:solidFill>
              </a:rPr>
              <a:t>Dopiero</a:t>
            </a:r>
            <a:r>
              <a:rPr lang="pl-PL" sz="1200" dirty="0">
                <a:solidFill>
                  <a:schemeClr val="tx1"/>
                </a:solidFill>
              </a:rPr>
              <a:t> </a:t>
            </a:r>
            <a:r>
              <a:rPr lang="pl-PL" sz="1200" dirty="0" smtClean="0">
                <a:solidFill>
                  <a:schemeClr val="tx1"/>
                </a:solidFill>
              </a:rPr>
              <a:t>zmiana </a:t>
            </a:r>
            <a:r>
              <a:rPr lang="pl-PL" sz="1200" dirty="0">
                <a:solidFill>
                  <a:schemeClr val="tx1"/>
                </a:solidFill>
              </a:rPr>
              <a:t>ustawy w 2016 r. </a:t>
            </a:r>
            <a:r>
              <a:rPr lang="pl-PL" sz="1200" dirty="0" smtClean="0">
                <a:solidFill>
                  <a:schemeClr val="tx1"/>
                </a:solidFill>
              </a:rPr>
              <a:t>wprowadzająca drugi filar </a:t>
            </a:r>
            <a:r>
              <a:rPr lang="pl-PL" sz="1200" dirty="0">
                <a:solidFill>
                  <a:schemeClr val="tx1"/>
                </a:solidFill>
              </a:rPr>
              <a:t>zabezpieczeń w postaci utworzenia Turystycznego Funduszu Gwarancyjnego spowodowała, że poszkodowani niewypłacalnością klienci mogą odzyskać 100% wpłaconych kwot.</a:t>
            </a:r>
          </a:p>
          <a:p>
            <a:pPr marL="171450" indent="-171450">
              <a:buFont typeface="Wingdings" panose="05000000000000000000" pitchFamily="2" charset="2"/>
              <a:buChar char="v"/>
            </a:pPr>
            <a:endParaRPr lang="pl-PL" sz="1200" dirty="0">
              <a:solidFill>
                <a:schemeClr val="tx1"/>
              </a:solidFill>
              <a:effectLst/>
              <a:latin typeface="+mj-lt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38376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97823" y="1162627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600" b="1" dirty="0" smtClean="0">
              <a:solidFill>
                <a:srgbClr val="FF0000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20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423513" y="998121"/>
            <a:ext cx="8034688" cy="599770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REJESTR ORGANIZATORÓW TURYSTYKI I PRZEDSIĘBIORCÓW </a:t>
              </a:r>
            </a:p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UŁATWIAJĄCYCH NABYWANIE POWIĄZANYCH USŁUG TURYSTYCZNYCH  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34" name="Prostokąt 33"/>
          <p:cNvSpPr/>
          <p:nvPr/>
        </p:nvSpPr>
        <p:spPr>
          <a:xfrm>
            <a:off x="423512" y="1836100"/>
            <a:ext cx="8055326" cy="4412551"/>
          </a:xfrm>
          <a:prstGeom prst="rect">
            <a:avLst/>
          </a:prstGeom>
          <a:gradFill flip="none" rotWithShape="1">
            <a:gsLst>
              <a:gs pos="0">
                <a:schemeClr val="bg2">
                  <a:tint val="66000"/>
                  <a:satMod val="160000"/>
                </a:schemeClr>
              </a:gs>
              <a:gs pos="50000">
                <a:schemeClr val="bg2">
                  <a:tint val="44500"/>
                  <a:satMod val="160000"/>
                </a:schemeClr>
              </a:gs>
              <a:gs pos="100000">
                <a:schemeClr val="bg2">
                  <a:tint val="23500"/>
                  <a:satMod val="160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pl-PL" sz="1200" b="1" dirty="0" smtClean="0">
              <a:solidFill>
                <a:schemeClr val="tx1"/>
              </a:solidFill>
            </a:endParaRPr>
          </a:p>
          <a:p>
            <a:endParaRPr lang="pl-PL" sz="1200" b="1" dirty="0">
              <a:solidFill>
                <a:schemeClr val="tx1"/>
              </a:solidFill>
            </a:endParaRPr>
          </a:p>
          <a:p>
            <a:endParaRPr lang="pl-PL" sz="1200" b="1" dirty="0" smtClean="0">
              <a:solidFill>
                <a:schemeClr val="tx1"/>
              </a:solidFill>
            </a:endParaRPr>
          </a:p>
          <a:p>
            <a:pPr marL="228600" indent="-228600">
              <a:buAutoNum type="arabicParenR"/>
            </a:pPr>
            <a:endParaRPr lang="pl-PL" sz="1200" b="1" dirty="0" smtClean="0">
              <a:solidFill>
                <a:schemeClr val="tx1"/>
              </a:solidFill>
            </a:endParaRPr>
          </a:p>
          <a:p>
            <a:pPr marL="228600" indent="-228600">
              <a:buAutoNum type="arabicParenR"/>
            </a:pPr>
            <a:endParaRPr lang="pl-PL" sz="1200" b="1" dirty="0">
              <a:solidFill>
                <a:schemeClr val="tx1"/>
              </a:solidFill>
            </a:endParaRPr>
          </a:p>
        </p:txBody>
      </p:sp>
      <p:pic>
        <p:nvPicPr>
          <p:cNvPr id="5" name="Obraz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39076" y="1980578"/>
            <a:ext cx="5131649" cy="40215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601725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97823" y="1162627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600" b="1" dirty="0" smtClean="0">
              <a:solidFill>
                <a:srgbClr val="FF0000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21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423513" y="998121"/>
            <a:ext cx="8034688" cy="599770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REJESTR ORGANIZATORÓW TURYSTYKI I PRZEDSIĘBIORCÓW </a:t>
              </a:r>
            </a:p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UŁATWIAJĄCYCH NABYWANIE POWIĄZANYCH USŁUG TURYSTYCZNYCH  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34" name="Prostokąt 33"/>
          <p:cNvSpPr/>
          <p:nvPr/>
        </p:nvSpPr>
        <p:spPr>
          <a:xfrm>
            <a:off x="423512" y="1836100"/>
            <a:ext cx="8055326" cy="4412551"/>
          </a:xfrm>
          <a:prstGeom prst="rect">
            <a:avLst/>
          </a:prstGeom>
          <a:gradFill flip="none" rotWithShape="1">
            <a:gsLst>
              <a:gs pos="0">
                <a:schemeClr val="bg2">
                  <a:tint val="66000"/>
                  <a:satMod val="160000"/>
                </a:schemeClr>
              </a:gs>
              <a:gs pos="50000">
                <a:schemeClr val="bg2">
                  <a:tint val="44500"/>
                  <a:satMod val="160000"/>
                </a:schemeClr>
              </a:gs>
              <a:gs pos="100000">
                <a:schemeClr val="bg2">
                  <a:tint val="23500"/>
                  <a:satMod val="160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pl-PL" sz="1200" b="1" dirty="0" smtClean="0">
              <a:solidFill>
                <a:schemeClr val="tx1"/>
              </a:solidFill>
            </a:endParaRPr>
          </a:p>
          <a:p>
            <a:endParaRPr lang="pl-PL" sz="1200" b="1" dirty="0">
              <a:solidFill>
                <a:schemeClr val="tx1"/>
              </a:solidFill>
            </a:endParaRPr>
          </a:p>
          <a:p>
            <a:endParaRPr lang="pl-PL" sz="1200" b="1" dirty="0" smtClean="0">
              <a:solidFill>
                <a:schemeClr val="tx1"/>
              </a:solidFill>
            </a:endParaRPr>
          </a:p>
          <a:p>
            <a:pPr marL="228600" indent="-228600">
              <a:buAutoNum type="arabicParenR"/>
            </a:pPr>
            <a:endParaRPr lang="pl-PL" sz="1200" b="1" dirty="0" smtClean="0">
              <a:solidFill>
                <a:schemeClr val="tx1"/>
              </a:solidFill>
            </a:endParaRPr>
          </a:p>
          <a:p>
            <a:pPr marL="228600" indent="-228600">
              <a:buAutoNum type="arabicParenR"/>
            </a:pPr>
            <a:endParaRPr lang="pl-PL" sz="1200" b="1" dirty="0">
              <a:solidFill>
                <a:schemeClr val="tx1"/>
              </a:solidFill>
            </a:endParaRPr>
          </a:p>
        </p:txBody>
      </p:sp>
      <p:pic>
        <p:nvPicPr>
          <p:cNvPr id="4" name="Obraz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39076" y="2106364"/>
            <a:ext cx="5131649" cy="35254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96348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97823" y="1162627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600" b="1" dirty="0" smtClean="0">
              <a:solidFill>
                <a:srgbClr val="FF0000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22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423513" y="998121"/>
            <a:ext cx="8034688" cy="599770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REJESTR ORGANIZATORÓW TURYSTYKI I PRZEDSIĘBIORCÓW </a:t>
              </a:r>
            </a:p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UŁATWIAJĄCYCH NABYWANIE POWIĄZANYCH USŁUG TURYSTYCZNYCH  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34" name="Prostokąt 33"/>
          <p:cNvSpPr/>
          <p:nvPr/>
        </p:nvSpPr>
        <p:spPr>
          <a:xfrm>
            <a:off x="423512" y="1836100"/>
            <a:ext cx="8055326" cy="4412551"/>
          </a:xfrm>
          <a:prstGeom prst="rect">
            <a:avLst/>
          </a:prstGeom>
          <a:gradFill flip="none" rotWithShape="1">
            <a:gsLst>
              <a:gs pos="0">
                <a:schemeClr val="bg2">
                  <a:tint val="66000"/>
                  <a:satMod val="160000"/>
                </a:schemeClr>
              </a:gs>
              <a:gs pos="50000">
                <a:schemeClr val="bg2">
                  <a:tint val="44500"/>
                  <a:satMod val="160000"/>
                </a:schemeClr>
              </a:gs>
              <a:gs pos="100000">
                <a:schemeClr val="bg2">
                  <a:tint val="23500"/>
                  <a:satMod val="160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pl-PL" sz="1200" b="1" dirty="0" smtClean="0">
              <a:solidFill>
                <a:schemeClr val="tx1"/>
              </a:solidFill>
            </a:endParaRPr>
          </a:p>
          <a:p>
            <a:endParaRPr lang="pl-PL" sz="1200" b="1" dirty="0">
              <a:solidFill>
                <a:schemeClr val="tx1"/>
              </a:solidFill>
            </a:endParaRPr>
          </a:p>
          <a:p>
            <a:endParaRPr lang="pl-PL" sz="1200" b="1" dirty="0" smtClean="0">
              <a:solidFill>
                <a:schemeClr val="tx1"/>
              </a:solidFill>
            </a:endParaRPr>
          </a:p>
          <a:p>
            <a:pPr marL="228600" indent="-228600">
              <a:buAutoNum type="arabicParenR"/>
            </a:pPr>
            <a:endParaRPr lang="pl-PL" sz="1200" b="1" dirty="0" smtClean="0">
              <a:solidFill>
                <a:schemeClr val="tx1"/>
              </a:solidFill>
            </a:endParaRPr>
          </a:p>
          <a:p>
            <a:pPr marL="228600" indent="-228600">
              <a:buAutoNum type="arabicParenR"/>
            </a:pPr>
            <a:endParaRPr lang="pl-PL" sz="1200" b="1" dirty="0">
              <a:solidFill>
                <a:schemeClr val="tx1"/>
              </a:solidFill>
            </a:endParaRPr>
          </a:p>
        </p:txBody>
      </p:sp>
      <p:pic>
        <p:nvPicPr>
          <p:cNvPr id="3" name="Obraz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39076" y="2386278"/>
            <a:ext cx="5131649" cy="32531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4120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97823" y="1162627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600" b="1" dirty="0" smtClean="0">
              <a:solidFill>
                <a:srgbClr val="FF0000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23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423513" y="998121"/>
            <a:ext cx="8034688" cy="599770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REJESTR ORGANIZATORÓW TURYSTYKI I PRZEDSIĘBIORCÓW </a:t>
              </a:r>
            </a:p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UŁATWIAJĄCYCH NABYWANIE POWIĄZANYCH USŁUG TURYSTYCZNYCH  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34" name="Prostokąt 33"/>
          <p:cNvSpPr/>
          <p:nvPr/>
        </p:nvSpPr>
        <p:spPr>
          <a:xfrm>
            <a:off x="423512" y="1836100"/>
            <a:ext cx="8055326" cy="4412551"/>
          </a:xfrm>
          <a:prstGeom prst="rect">
            <a:avLst/>
          </a:prstGeom>
          <a:gradFill flip="none" rotWithShape="1">
            <a:gsLst>
              <a:gs pos="0">
                <a:schemeClr val="bg2">
                  <a:tint val="66000"/>
                  <a:satMod val="160000"/>
                </a:schemeClr>
              </a:gs>
              <a:gs pos="50000">
                <a:schemeClr val="bg2">
                  <a:tint val="44500"/>
                  <a:satMod val="160000"/>
                </a:schemeClr>
              </a:gs>
              <a:gs pos="100000">
                <a:schemeClr val="bg2">
                  <a:tint val="23500"/>
                  <a:satMod val="160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pl-PL" sz="1200" b="1" dirty="0" smtClean="0">
              <a:solidFill>
                <a:schemeClr val="tx1"/>
              </a:solidFill>
            </a:endParaRPr>
          </a:p>
          <a:p>
            <a:endParaRPr lang="pl-PL" sz="1200" b="1" dirty="0">
              <a:solidFill>
                <a:schemeClr val="tx1"/>
              </a:solidFill>
            </a:endParaRPr>
          </a:p>
          <a:p>
            <a:endParaRPr lang="pl-PL" sz="1200" b="1" dirty="0" smtClean="0">
              <a:solidFill>
                <a:schemeClr val="tx1"/>
              </a:solidFill>
            </a:endParaRPr>
          </a:p>
          <a:p>
            <a:pPr marL="228600" indent="-228600">
              <a:buAutoNum type="arabicParenR"/>
            </a:pPr>
            <a:endParaRPr lang="pl-PL" sz="1200" b="1" dirty="0" smtClean="0">
              <a:solidFill>
                <a:schemeClr val="tx1"/>
              </a:solidFill>
            </a:endParaRPr>
          </a:p>
          <a:p>
            <a:pPr marL="228600" indent="-228600">
              <a:buAutoNum type="arabicParenR"/>
            </a:pPr>
            <a:endParaRPr lang="pl-PL" sz="1200" b="1" dirty="0">
              <a:solidFill>
                <a:schemeClr val="tx1"/>
              </a:solidFill>
            </a:endParaRPr>
          </a:p>
        </p:txBody>
      </p:sp>
      <p:pic>
        <p:nvPicPr>
          <p:cNvPr id="4" name="Obraz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58503" y="2651981"/>
            <a:ext cx="6545705" cy="16225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48460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97823" y="1162627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600" b="1" dirty="0" smtClean="0">
              <a:solidFill>
                <a:srgbClr val="FF0000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24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423513" y="998121"/>
            <a:ext cx="8034688" cy="599770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REJESTR ORGANIZATORÓW TURYSTYKI I PRZEDSIĘBIORCÓW </a:t>
              </a:r>
            </a:p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UŁATWIAJĄCYCH NABYWANIE POWIĄZANYCH USŁUG TURYSTYCZNYCH  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34" name="Prostokąt 33"/>
          <p:cNvSpPr/>
          <p:nvPr/>
        </p:nvSpPr>
        <p:spPr>
          <a:xfrm>
            <a:off x="423512" y="1836100"/>
            <a:ext cx="8055326" cy="4412551"/>
          </a:xfrm>
          <a:prstGeom prst="rect">
            <a:avLst/>
          </a:prstGeom>
          <a:gradFill flip="none" rotWithShape="1">
            <a:gsLst>
              <a:gs pos="0">
                <a:schemeClr val="bg2">
                  <a:tint val="66000"/>
                  <a:satMod val="160000"/>
                </a:schemeClr>
              </a:gs>
              <a:gs pos="50000">
                <a:schemeClr val="bg2">
                  <a:tint val="44500"/>
                  <a:satMod val="160000"/>
                </a:schemeClr>
              </a:gs>
              <a:gs pos="100000">
                <a:schemeClr val="bg2">
                  <a:tint val="23500"/>
                  <a:satMod val="160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pl-PL" sz="1200" b="1" dirty="0" smtClean="0">
              <a:solidFill>
                <a:schemeClr val="tx1"/>
              </a:solidFill>
            </a:endParaRPr>
          </a:p>
          <a:p>
            <a:endParaRPr lang="pl-PL" sz="1200" b="1" dirty="0">
              <a:solidFill>
                <a:schemeClr val="tx1"/>
              </a:solidFill>
            </a:endParaRPr>
          </a:p>
          <a:p>
            <a:endParaRPr lang="pl-PL" sz="1200" b="1" dirty="0" smtClean="0">
              <a:solidFill>
                <a:schemeClr val="tx1"/>
              </a:solidFill>
            </a:endParaRPr>
          </a:p>
          <a:p>
            <a:pPr marL="228600" indent="-228600">
              <a:buAutoNum type="arabicParenR"/>
            </a:pPr>
            <a:endParaRPr lang="pl-PL" sz="1200" b="1" dirty="0" smtClean="0">
              <a:solidFill>
                <a:schemeClr val="tx1"/>
              </a:solidFill>
            </a:endParaRPr>
          </a:p>
          <a:p>
            <a:pPr marL="228600" indent="-228600">
              <a:buAutoNum type="arabicParenR"/>
            </a:pPr>
            <a:endParaRPr lang="pl-PL" sz="1200" b="1" dirty="0">
              <a:solidFill>
                <a:schemeClr val="tx1"/>
              </a:solidFill>
            </a:endParaRPr>
          </a:p>
        </p:txBody>
      </p:sp>
      <p:pic>
        <p:nvPicPr>
          <p:cNvPr id="6" name="Obraz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06175" y="2068437"/>
            <a:ext cx="5131649" cy="39378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01911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97823" y="1162627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600" b="1" dirty="0" smtClean="0">
              <a:solidFill>
                <a:srgbClr val="FF0000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25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423513" y="998121"/>
            <a:ext cx="8034688" cy="599770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REJESTR ORGANIZATORÓW TURYSTYKI I PRZEDSIĘBIORCÓW </a:t>
              </a:r>
            </a:p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UŁATWIAJĄCYCH NABYWANIE POWIĄZANYCH USŁUG TURYSTYCZNYCH  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34" name="Prostokąt 33"/>
          <p:cNvSpPr/>
          <p:nvPr/>
        </p:nvSpPr>
        <p:spPr>
          <a:xfrm>
            <a:off x="423512" y="1836100"/>
            <a:ext cx="8055326" cy="3800247"/>
          </a:xfrm>
          <a:prstGeom prst="rect">
            <a:avLst/>
          </a:prstGeom>
          <a:gradFill flip="none" rotWithShape="1">
            <a:gsLst>
              <a:gs pos="0">
                <a:schemeClr val="bg2">
                  <a:tint val="66000"/>
                  <a:satMod val="160000"/>
                </a:schemeClr>
              </a:gs>
              <a:gs pos="50000">
                <a:schemeClr val="bg2">
                  <a:tint val="44500"/>
                  <a:satMod val="160000"/>
                </a:schemeClr>
              </a:gs>
              <a:gs pos="100000">
                <a:schemeClr val="bg2">
                  <a:tint val="23500"/>
                  <a:satMod val="160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1200" b="1" dirty="0" smtClean="0">
                <a:solidFill>
                  <a:schemeClr val="tx1"/>
                </a:solidFill>
              </a:rPr>
              <a:t>Oświadczenie</a:t>
            </a:r>
            <a:endParaRPr lang="pl-PL" sz="1200" b="1" dirty="0">
              <a:solidFill>
                <a:schemeClr val="tx1"/>
              </a:solidFill>
            </a:endParaRPr>
          </a:p>
          <a:p>
            <a:pPr algn="ctr"/>
            <a:r>
              <a:rPr lang="pl-PL" sz="1200" dirty="0">
                <a:solidFill>
                  <a:schemeClr val="tx1"/>
                </a:solidFill>
              </a:rPr>
              <a:t>/załącznik do wniosku o wpis do rejestru organizatorów turystyki </a:t>
            </a:r>
          </a:p>
          <a:p>
            <a:pPr algn="ctr"/>
            <a:r>
              <a:rPr lang="pl-PL" sz="1200" dirty="0">
                <a:solidFill>
                  <a:schemeClr val="tx1"/>
                </a:solidFill>
              </a:rPr>
              <a:t>i przedsiębiorców ułatwiających nabywanie powiązanych usług turystycznych/</a:t>
            </a:r>
          </a:p>
          <a:p>
            <a:pPr algn="ctr"/>
            <a:r>
              <a:rPr lang="pl-PL" sz="1200" b="1" dirty="0">
                <a:solidFill>
                  <a:schemeClr val="tx1"/>
                </a:solidFill>
              </a:rPr>
              <a:t> </a:t>
            </a:r>
          </a:p>
          <a:p>
            <a:pPr algn="ctr"/>
            <a:r>
              <a:rPr lang="pl-PL" sz="1200" b="1" dirty="0">
                <a:solidFill>
                  <a:schemeClr val="tx1"/>
                </a:solidFill>
              </a:rPr>
              <a:t>Oświadczam, że:</a:t>
            </a:r>
          </a:p>
          <a:p>
            <a:pPr algn="ctr"/>
            <a:r>
              <a:rPr lang="pl-PL" sz="1200" b="1" dirty="0">
                <a:solidFill>
                  <a:schemeClr val="tx1"/>
                </a:solidFill>
              </a:rPr>
              <a:t> </a:t>
            </a:r>
          </a:p>
          <a:p>
            <a:pPr lvl="0" algn="ctr"/>
            <a:r>
              <a:rPr lang="pl-PL" sz="1200" dirty="0">
                <a:solidFill>
                  <a:schemeClr val="tx1"/>
                </a:solidFill>
              </a:rPr>
              <a:t>dane zawarte we wniosku o wpis do rejestru organizatorów turystyki i przedsiębiorców ułatwiających nabywanie powiązanych usług turystycznych są kompletne i zgodne z prawdą,</a:t>
            </a:r>
          </a:p>
          <a:p>
            <a:pPr lvl="0" algn="ctr"/>
            <a:r>
              <a:rPr lang="pl-PL" sz="1200" dirty="0">
                <a:solidFill>
                  <a:schemeClr val="tx1"/>
                </a:solidFill>
              </a:rPr>
              <a:t>znane mi są i spełniam warunki wykonywania działalności w zakresie organizowania imprez turystycznych oraz ułatwiania nabywania powiązanych usług turystycznych, </a:t>
            </a:r>
            <a:r>
              <a:rPr lang="pl-PL" sz="1200" dirty="0" smtClean="0">
                <a:solidFill>
                  <a:schemeClr val="tx1"/>
                </a:solidFill>
              </a:rPr>
              <a:t>określone </a:t>
            </a:r>
            <a:r>
              <a:rPr lang="pl-PL" sz="1200" dirty="0">
                <a:solidFill>
                  <a:schemeClr val="tx1"/>
                </a:solidFill>
              </a:rPr>
              <a:t>w ustawie z dnia 24 listopada 2017 r. o imprezach turystycznych i powiązanych usługach turystycznych.</a:t>
            </a:r>
          </a:p>
          <a:p>
            <a:pPr algn="ctr"/>
            <a:r>
              <a:rPr lang="pl-PL" sz="1200" b="1" dirty="0">
                <a:solidFill>
                  <a:schemeClr val="tx1"/>
                </a:solidFill>
              </a:rPr>
              <a:t> </a:t>
            </a:r>
          </a:p>
          <a:p>
            <a:pPr algn="ctr"/>
            <a:r>
              <a:rPr lang="pl-PL" sz="1200" dirty="0" smtClean="0">
                <a:solidFill>
                  <a:schemeClr val="tx1"/>
                </a:solidFill>
              </a:rPr>
              <a:t>                                                   ………………………………………………………………</a:t>
            </a:r>
            <a:endParaRPr lang="pl-PL" sz="1200" dirty="0">
              <a:solidFill>
                <a:schemeClr val="tx1"/>
              </a:solidFill>
            </a:endParaRPr>
          </a:p>
          <a:p>
            <a:pPr algn="ctr"/>
            <a:r>
              <a:rPr lang="pl-PL" sz="1200" dirty="0">
                <a:solidFill>
                  <a:schemeClr val="tx1"/>
                </a:solidFill>
              </a:rPr>
              <a:t>                                                     podpis osoby uprawnionej do reprezentowania przedsiębiorcy</a:t>
            </a:r>
          </a:p>
          <a:p>
            <a:pPr algn="ctr"/>
            <a:r>
              <a:rPr lang="pl-PL" sz="1200" dirty="0">
                <a:solidFill>
                  <a:schemeClr val="tx1"/>
                </a:solidFill>
              </a:rPr>
              <a:t>                                                       </a:t>
            </a:r>
            <a:r>
              <a:rPr lang="pl-PL" sz="1200" u="sng" dirty="0">
                <a:solidFill>
                  <a:schemeClr val="tx1"/>
                </a:solidFill>
              </a:rPr>
              <a:t>ze wskazaniem imienia i nazwiska oraz pełnionej funkcji</a:t>
            </a:r>
            <a:endParaRPr lang="pl-PL" sz="1200" dirty="0">
              <a:solidFill>
                <a:schemeClr val="tx1"/>
              </a:solidFill>
            </a:endParaRPr>
          </a:p>
          <a:p>
            <a:pPr algn="ctr"/>
            <a:r>
              <a:rPr lang="pl-PL" sz="1200" dirty="0">
                <a:solidFill>
                  <a:schemeClr val="tx1"/>
                </a:solidFill>
              </a:rPr>
              <a:t>                                                      (w przypadku spółki cywilnej podpis każdego ze wspólników</a:t>
            </a:r>
            <a:r>
              <a:rPr lang="pl-PL" sz="1200" dirty="0" smtClean="0">
                <a:solidFill>
                  <a:schemeClr val="tx1"/>
                </a:solidFill>
              </a:rPr>
              <a:t>)</a:t>
            </a:r>
            <a:endParaRPr lang="pl-PL" sz="12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30819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97823" y="1162627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600" b="1" dirty="0" smtClean="0">
              <a:solidFill>
                <a:srgbClr val="FF0000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26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423513" y="998121"/>
            <a:ext cx="8034688" cy="599770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REJESTR ORGANIZATORÓW TURYSTYKI I PRZEDSIĘBIORCÓW </a:t>
              </a:r>
            </a:p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UŁATWIAJĄCYCH NABYWANIE POWIĄZANYCH USŁUG TURYSTYCZNYCH  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34" name="Prostokąt 33"/>
          <p:cNvSpPr/>
          <p:nvPr/>
        </p:nvSpPr>
        <p:spPr>
          <a:xfrm>
            <a:off x="455262" y="1727264"/>
            <a:ext cx="8055326" cy="4405681"/>
          </a:xfrm>
          <a:prstGeom prst="rect">
            <a:avLst/>
          </a:prstGeom>
          <a:gradFill flip="none" rotWithShape="1">
            <a:gsLst>
              <a:gs pos="0">
                <a:schemeClr val="bg2">
                  <a:tint val="66000"/>
                  <a:satMod val="160000"/>
                </a:schemeClr>
              </a:gs>
              <a:gs pos="50000">
                <a:schemeClr val="bg2">
                  <a:tint val="44500"/>
                  <a:satMod val="160000"/>
                </a:schemeClr>
              </a:gs>
              <a:gs pos="100000">
                <a:schemeClr val="bg2">
                  <a:tint val="23500"/>
                  <a:satMod val="160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1000"/>
              </a:lnSpc>
            </a:pPr>
            <a:r>
              <a:rPr lang="x-none" sz="1200" b="1" dirty="0">
                <a:solidFill>
                  <a:schemeClr val="tx1"/>
                </a:solidFill>
              </a:rPr>
              <a:t>Z A Ś W I A D C Z E N I E</a:t>
            </a:r>
            <a:endParaRPr lang="pl-PL" sz="1200" dirty="0">
              <a:solidFill>
                <a:schemeClr val="tx1"/>
              </a:solidFill>
            </a:endParaRPr>
          </a:p>
          <a:p>
            <a:pPr algn="ctr">
              <a:lnSpc>
                <a:spcPts val="1000"/>
              </a:lnSpc>
            </a:pPr>
            <a:r>
              <a:rPr lang="x-none" sz="1100" dirty="0">
                <a:solidFill>
                  <a:schemeClr val="tx1"/>
                </a:solidFill>
              </a:rPr>
              <a:t>o wpisie do Rejestru Organizatorów Turystyki i </a:t>
            </a:r>
            <a:r>
              <a:rPr lang="pl-PL" sz="1100" dirty="0">
                <a:solidFill>
                  <a:schemeClr val="tx1"/>
                </a:solidFill>
              </a:rPr>
              <a:t>Przedsiębiorców Ułatwiających Nabywanie Powiązanych Usług Turystycznych Województwa Mazowieckiego</a:t>
            </a:r>
          </a:p>
          <a:p>
            <a:pPr>
              <a:lnSpc>
                <a:spcPts val="1000"/>
              </a:lnSpc>
            </a:pPr>
            <a:r>
              <a:rPr lang="pl-PL" sz="1100" dirty="0">
                <a:solidFill>
                  <a:schemeClr val="tx1"/>
                </a:solidFill>
              </a:rPr>
              <a:t> </a:t>
            </a:r>
          </a:p>
          <a:p>
            <a:pPr algn="ctr">
              <a:lnSpc>
                <a:spcPts val="1000"/>
              </a:lnSpc>
            </a:pPr>
            <a:r>
              <a:rPr lang="pl-PL" sz="1100" dirty="0">
                <a:solidFill>
                  <a:schemeClr val="tx1"/>
                </a:solidFill>
              </a:rPr>
              <a:t>Zgodnie z art. 24 ust. 1 ustawy z dnia 24 listopada 2017 r. o imprezach turystycznych i powiązanych usługach turystycznych (</a:t>
            </a:r>
            <a:r>
              <a:rPr lang="pl-PL" sz="1100" dirty="0" err="1">
                <a:solidFill>
                  <a:schemeClr val="tx1"/>
                </a:solidFill>
              </a:rPr>
              <a:t>Dz.U.2017.2361</a:t>
            </a:r>
            <a:r>
              <a:rPr lang="pl-PL" sz="1100" dirty="0">
                <a:solidFill>
                  <a:schemeClr val="tx1"/>
                </a:solidFill>
              </a:rPr>
              <a:t> z </a:t>
            </a:r>
            <a:r>
              <a:rPr lang="pl-PL" sz="1100" dirty="0" err="1">
                <a:solidFill>
                  <a:schemeClr val="tx1"/>
                </a:solidFill>
              </a:rPr>
              <a:t>późn</a:t>
            </a:r>
            <a:r>
              <a:rPr lang="pl-PL" sz="1100" dirty="0">
                <a:solidFill>
                  <a:schemeClr val="tx1"/>
                </a:solidFill>
              </a:rPr>
              <a:t>. zm.) zaświadcza się, że w dniu 1 lipca 2018 r.</a:t>
            </a:r>
          </a:p>
          <a:p>
            <a:pPr>
              <a:lnSpc>
                <a:spcPts val="1000"/>
              </a:lnSpc>
            </a:pPr>
            <a:r>
              <a:rPr lang="pl-PL" sz="800" i="1" dirty="0">
                <a:solidFill>
                  <a:schemeClr val="tx1"/>
                </a:solidFill>
              </a:rPr>
              <a:t> </a:t>
            </a:r>
            <a:endParaRPr lang="pl-PL" sz="800" dirty="0">
              <a:solidFill>
                <a:schemeClr val="tx1"/>
              </a:solidFill>
            </a:endParaRPr>
          </a:p>
          <a:p>
            <a:pPr algn="ctr">
              <a:lnSpc>
                <a:spcPts val="1000"/>
              </a:lnSpc>
            </a:pPr>
            <a:r>
              <a:rPr lang="pl-PL" sz="1100" dirty="0">
                <a:solidFill>
                  <a:schemeClr val="tx1"/>
                </a:solidFill>
              </a:rPr>
              <a:t>przedsiębiorca</a:t>
            </a:r>
          </a:p>
          <a:p>
            <a:pPr algn="ctr">
              <a:lnSpc>
                <a:spcPts val="1000"/>
              </a:lnSpc>
            </a:pPr>
            <a:r>
              <a:rPr lang="pl-PL" sz="1100" b="1" dirty="0">
                <a:solidFill>
                  <a:schemeClr val="tx1"/>
                </a:solidFill>
              </a:rPr>
              <a:t>Jan Kowalski Sp. z o.o.</a:t>
            </a:r>
            <a:endParaRPr lang="pl-PL" sz="1100" dirty="0">
              <a:solidFill>
                <a:schemeClr val="tx1"/>
              </a:solidFill>
            </a:endParaRPr>
          </a:p>
          <a:p>
            <a:pPr algn="ctr">
              <a:lnSpc>
                <a:spcPts val="1000"/>
              </a:lnSpc>
            </a:pPr>
            <a:r>
              <a:rPr lang="pl-PL" sz="1100" dirty="0">
                <a:solidFill>
                  <a:schemeClr val="tx1"/>
                </a:solidFill>
              </a:rPr>
              <a:t>z siedzibą w Warszawie przy ul. Brechta 3</a:t>
            </a:r>
          </a:p>
          <a:p>
            <a:pPr algn="ctr">
              <a:lnSpc>
                <a:spcPts val="1000"/>
              </a:lnSpc>
            </a:pPr>
            <a:r>
              <a:rPr lang="pl-PL" sz="1100" dirty="0">
                <a:solidFill>
                  <a:schemeClr val="tx1"/>
                </a:solidFill>
              </a:rPr>
              <a:t> </a:t>
            </a:r>
          </a:p>
          <a:p>
            <a:pPr algn="ctr">
              <a:lnSpc>
                <a:spcPts val="1000"/>
              </a:lnSpc>
            </a:pPr>
            <a:r>
              <a:rPr lang="pl-PL" sz="1100" dirty="0">
                <a:solidFill>
                  <a:schemeClr val="tx1"/>
                </a:solidFill>
              </a:rPr>
              <a:t> na podstawie wniosku z dnia 30 czerwca 2018 r. został wpisany do Rejestru Organizatorów Turystyki</a:t>
            </a:r>
          </a:p>
          <a:p>
            <a:pPr algn="ctr">
              <a:lnSpc>
                <a:spcPts val="1000"/>
              </a:lnSpc>
            </a:pPr>
            <a:r>
              <a:rPr lang="pl-PL" sz="1100" dirty="0">
                <a:solidFill>
                  <a:schemeClr val="tx1"/>
                </a:solidFill>
              </a:rPr>
              <a:t> i Przedsiębiorców Ułatwiających Nabywanie Powiązanych Usług Turystycznych Województwa Mazowieckiego pod </a:t>
            </a:r>
            <a:r>
              <a:rPr lang="pl-PL" sz="1100" dirty="0" smtClean="0">
                <a:solidFill>
                  <a:schemeClr val="tx1"/>
                </a:solidFill>
              </a:rPr>
              <a:t>numerem</a:t>
            </a:r>
            <a:r>
              <a:rPr lang="pl-PL" sz="1100" dirty="0">
                <a:solidFill>
                  <a:schemeClr val="tx1"/>
                </a:solidFill>
              </a:rPr>
              <a:t> </a:t>
            </a:r>
          </a:p>
          <a:p>
            <a:pPr algn="ctr"/>
            <a:r>
              <a:rPr lang="pl-PL" sz="1100" b="1" dirty="0">
                <a:solidFill>
                  <a:schemeClr val="tx1"/>
                </a:solidFill>
              </a:rPr>
              <a:t>2050</a:t>
            </a:r>
            <a:endParaRPr lang="pl-PL" sz="1100" dirty="0">
              <a:solidFill>
                <a:schemeClr val="tx1"/>
              </a:solidFill>
            </a:endParaRPr>
          </a:p>
          <a:p>
            <a:r>
              <a:rPr lang="pl-PL" sz="800" dirty="0">
                <a:solidFill>
                  <a:schemeClr val="tx1"/>
                </a:solidFill>
              </a:rPr>
              <a:t> </a:t>
            </a:r>
          </a:p>
          <a:p>
            <a:pPr marL="228600" indent="-228600">
              <a:lnSpc>
                <a:spcPts val="1000"/>
              </a:lnSpc>
              <a:buAutoNum type="arabicPeriod"/>
            </a:pPr>
            <a:r>
              <a:rPr lang="pl-PL" sz="1100" dirty="0" smtClean="0">
                <a:solidFill>
                  <a:schemeClr val="tx1"/>
                </a:solidFill>
              </a:rPr>
              <a:t>Oznaczenie </a:t>
            </a:r>
            <a:r>
              <a:rPr lang="pl-PL" sz="1100" dirty="0">
                <a:solidFill>
                  <a:schemeClr val="tx1"/>
                </a:solidFill>
              </a:rPr>
              <a:t>przedsiębiorcy: </a:t>
            </a:r>
            <a:r>
              <a:rPr lang="pl-PL" sz="1100" dirty="0" smtClean="0">
                <a:solidFill>
                  <a:schemeClr val="tx1"/>
                </a:solidFill>
              </a:rPr>
              <a:t>		</a:t>
            </a:r>
            <a:r>
              <a:rPr lang="pl-PL" sz="1100" b="1" dirty="0" smtClean="0">
                <a:solidFill>
                  <a:schemeClr val="tx1"/>
                </a:solidFill>
              </a:rPr>
              <a:t>Jan </a:t>
            </a:r>
            <a:r>
              <a:rPr lang="pl-PL" sz="1100" b="1" dirty="0">
                <a:solidFill>
                  <a:schemeClr val="tx1"/>
                </a:solidFill>
              </a:rPr>
              <a:t>Kowalski Sp. z </a:t>
            </a:r>
            <a:r>
              <a:rPr lang="pl-PL" sz="1100" b="1" dirty="0" smtClean="0">
                <a:solidFill>
                  <a:schemeClr val="tx1"/>
                </a:solidFill>
              </a:rPr>
              <a:t>o.o.</a:t>
            </a:r>
            <a:r>
              <a:rPr lang="pl-PL" sz="1100" dirty="0" smtClean="0">
                <a:solidFill>
                  <a:schemeClr val="tx1"/>
                </a:solidFill>
              </a:rPr>
              <a:t>, </a:t>
            </a:r>
            <a:r>
              <a:rPr lang="pl-PL" sz="1100" b="1" dirty="0" smtClean="0">
                <a:solidFill>
                  <a:schemeClr val="tx1"/>
                </a:solidFill>
              </a:rPr>
              <a:t>02-495 </a:t>
            </a:r>
            <a:r>
              <a:rPr lang="pl-PL" sz="1100" b="1" dirty="0">
                <a:solidFill>
                  <a:schemeClr val="tx1"/>
                </a:solidFill>
              </a:rPr>
              <a:t>Warszawa, ul. Brechta </a:t>
            </a:r>
            <a:r>
              <a:rPr lang="pl-PL" sz="1100" b="1" dirty="0" smtClean="0">
                <a:solidFill>
                  <a:schemeClr val="tx1"/>
                </a:solidFill>
              </a:rPr>
              <a:t>3</a:t>
            </a:r>
          </a:p>
          <a:p>
            <a:pPr>
              <a:lnSpc>
                <a:spcPts val="1000"/>
              </a:lnSpc>
            </a:pPr>
            <a:endParaRPr lang="pl-PL" sz="1100" dirty="0">
              <a:solidFill>
                <a:schemeClr val="tx1"/>
              </a:solidFill>
            </a:endParaRPr>
          </a:p>
          <a:p>
            <a:pPr>
              <a:lnSpc>
                <a:spcPts val="1000"/>
              </a:lnSpc>
            </a:pPr>
            <a:r>
              <a:rPr lang="pl-PL" sz="1100" dirty="0">
                <a:solidFill>
                  <a:schemeClr val="tx1"/>
                </a:solidFill>
              </a:rPr>
              <a:t>2.  Numer Identyfikacji Podatkowej: 	</a:t>
            </a:r>
            <a:r>
              <a:rPr lang="pl-PL" sz="1100" b="1" dirty="0" smtClean="0">
                <a:solidFill>
                  <a:schemeClr val="tx1"/>
                </a:solidFill>
              </a:rPr>
              <a:t>123 </a:t>
            </a:r>
            <a:r>
              <a:rPr lang="pl-PL" sz="1100" b="1" dirty="0">
                <a:solidFill>
                  <a:schemeClr val="tx1"/>
                </a:solidFill>
              </a:rPr>
              <a:t>12 12 12</a:t>
            </a:r>
            <a:endParaRPr lang="pl-PL" sz="1100" dirty="0">
              <a:solidFill>
                <a:schemeClr val="tx1"/>
              </a:solidFill>
            </a:endParaRPr>
          </a:p>
          <a:p>
            <a:pPr marL="228600" indent="-228600">
              <a:lnSpc>
                <a:spcPts val="1000"/>
              </a:lnSpc>
              <a:buAutoNum type="arabicPeriod" startAt="3"/>
            </a:pPr>
            <a:r>
              <a:rPr lang="pl-PL" sz="1100" dirty="0" smtClean="0">
                <a:solidFill>
                  <a:schemeClr val="tx1"/>
                </a:solidFill>
              </a:rPr>
              <a:t>Przedmiot </a:t>
            </a:r>
            <a:r>
              <a:rPr lang="pl-PL" sz="1100" dirty="0">
                <a:solidFill>
                  <a:schemeClr val="tx1"/>
                </a:solidFill>
              </a:rPr>
              <a:t>działalności: 		</a:t>
            </a:r>
            <a:r>
              <a:rPr lang="pl-PL" sz="1100" b="1" dirty="0">
                <a:solidFill>
                  <a:schemeClr val="tx1"/>
                </a:solidFill>
              </a:rPr>
              <a:t>organizator turystyki </a:t>
            </a:r>
            <a:endParaRPr lang="pl-PL" sz="1100" b="1" dirty="0" smtClean="0">
              <a:solidFill>
                <a:schemeClr val="tx1"/>
              </a:solidFill>
            </a:endParaRPr>
          </a:p>
          <a:p>
            <a:pPr>
              <a:lnSpc>
                <a:spcPts val="1000"/>
              </a:lnSpc>
            </a:pPr>
            <a:endParaRPr lang="pl-PL" sz="1100" dirty="0">
              <a:solidFill>
                <a:schemeClr val="tx1"/>
              </a:solidFill>
            </a:endParaRPr>
          </a:p>
          <a:p>
            <a:pPr marL="228600" indent="-228600">
              <a:lnSpc>
                <a:spcPts val="1000"/>
              </a:lnSpc>
              <a:buAutoNum type="arabicPeriod" startAt="4"/>
            </a:pPr>
            <a:r>
              <a:rPr lang="pl-PL" sz="1100" dirty="0" smtClean="0">
                <a:solidFill>
                  <a:schemeClr val="tx1"/>
                </a:solidFill>
              </a:rPr>
              <a:t>Zasięg </a:t>
            </a:r>
            <a:r>
              <a:rPr lang="pl-PL" sz="1100" dirty="0">
                <a:solidFill>
                  <a:schemeClr val="tx1"/>
                </a:solidFill>
              </a:rPr>
              <a:t>terytorialny wykonywanej działalności:   </a:t>
            </a:r>
            <a:r>
              <a:rPr lang="pl-PL" sz="1100" b="1" dirty="0" smtClean="0">
                <a:solidFill>
                  <a:schemeClr val="tx1"/>
                </a:solidFill>
              </a:rPr>
              <a:t>kraj </a:t>
            </a:r>
            <a:r>
              <a:rPr lang="pl-PL" sz="1100" b="1" dirty="0">
                <a:solidFill>
                  <a:schemeClr val="tx1"/>
                </a:solidFill>
              </a:rPr>
              <a:t>i kraje europejskie z rozróżnieniem wykonywanej działalności </a:t>
            </a:r>
            <a:r>
              <a:rPr lang="pl-PL" sz="1100" b="1" dirty="0" smtClean="0">
                <a:solidFill>
                  <a:schemeClr val="tx1"/>
                </a:solidFill>
              </a:rPr>
              <a:t>na:</a:t>
            </a:r>
            <a:r>
              <a:rPr lang="pl-PL" sz="1100" dirty="0">
                <a:solidFill>
                  <a:schemeClr val="tx1"/>
                </a:solidFill>
              </a:rPr>
              <a:t> </a:t>
            </a:r>
            <a:r>
              <a:rPr lang="x-none" sz="1100" b="1" dirty="0" smtClean="0">
                <a:solidFill>
                  <a:schemeClr val="tx1"/>
                </a:solidFill>
              </a:rPr>
              <a:t>organizowanie </a:t>
            </a:r>
            <a:r>
              <a:rPr lang="x-none" sz="1100" b="1" dirty="0">
                <a:solidFill>
                  <a:schemeClr val="tx1"/>
                </a:solidFill>
              </a:rPr>
              <a:t>imprez turystycznych na terytorium krajów mających lądową granicę z Rzecząpospolitą Polską, a w przypadku Federacji Rosyjskiej w obrębie obszaru obwodu kaliningradzkiego, a także organizowanie imprez turystycznych terytorium Rzeczypospolitej Polskiej, w tym imprez zagranicznej turystyki przyjazdowej. </a:t>
            </a:r>
            <a:endParaRPr lang="pl-PL" sz="1100" b="1" dirty="0" smtClean="0">
              <a:solidFill>
                <a:schemeClr val="tx1"/>
              </a:solidFill>
            </a:endParaRPr>
          </a:p>
          <a:p>
            <a:pPr>
              <a:lnSpc>
                <a:spcPts val="1000"/>
              </a:lnSpc>
            </a:pPr>
            <a:endParaRPr lang="pl-PL" sz="1100" dirty="0">
              <a:solidFill>
                <a:schemeClr val="tx1"/>
              </a:solidFill>
            </a:endParaRPr>
          </a:p>
          <a:p>
            <a:pPr>
              <a:lnSpc>
                <a:spcPts val="1000"/>
              </a:lnSpc>
            </a:pPr>
            <a:r>
              <a:rPr lang="pl-PL" sz="1100" dirty="0">
                <a:solidFill>
                  <a:schemeClr val="tx1"/>
                </a:solidFill>
              </a:rPr>
              <a:t>5.  Miejsce wykonywania działalności </a:t>
            </a:r>
          </a:p>
          <a:p>
            <a:pPr>
              <a:lnSpc>
                <a:spcPts val="1000"/>
              </a:lnSpc>
            </a:pPr>
            <a:r>
              <a:rPr lang="pl-PL" sz="1100" dirty="0">
                <a:solidFill>
                  <a:schemeClr val="tx1"/>
                </a:solidFill>
              </a:rPr>
              <a:t>     - zakład główny:</a:t>
            </a:r>
            <a:r>
              <a:rPr lang="pl-PL" sz="1100" b="1" dirty="0">
                <a:solidFill>
                  <a:schemeClr val="tx1"/>
                </a:solidFill>
              </a:rPr>
              <a:t> 	</a:t>
            </a:r>
            <a:r>
              <a:rPr lang="pl-PL" sz="1100" dirty="0">
                <a:solidFill>
                  <a:schemeClr val="tx1"/>
                </a:solidFill>
              </a:rPr>
              <a:t>		</a:t>
            </a:r>
            <a:r>
              <a:rPr lang="pl-PL" sz="1100" b="1" dirty="0">
                <a:solidFill>
                  <a:schemeClr val="tx1"/>
                </a:solidFill>
              </a:rPr>
              <a:t> 	02-495 Warszawa, ul. Brechta 3</a:t>
            </a:r>
            <a:endParaRPr lang="pl-PL" sz="1100" dirty="0">
              <a:solidFill>
                <a:schemeClr val="tx1"/>
              </a:solidFill>
            </a:endParaRPr>
          </a:p>
          <a:p>
            <a:pPr>
              <a:lnSpc>
                <a:spcPts val="1000"/>
              </a:lnSpc>
            </a:pPr>
            <a:r>
              <a:rPr lang="pl-PL" sz="1100" dirty="0">
                <a:solidFill>
                  <a:schemeClr val="tx1"/>
                </a:solidFill>
              </a:rPr>
              <a:t>6.  Osoba upoważniona do kierowania działalnością </a:t>
            </a:r>
          </a:p>
          <a:p>
            <a:pPr>
              <a:lnSpc>
                <a:spcPts val="1000"/>
              </a:lnSpc>
            </a:pPr>
            <a:r>
              <a:rPr lang="pl-PL" sz="1100" dirty="0">
                <a:solidFill>
                  <a:schemeClr val="tx1"/>
                </a:solidFill>
              </a:rPr>
              <a:t>     - zakładu głównego:				</a:t>
            </a:r>
            <a:r>
              <a:rPr lang="pl-PL" sz="1100" b="1" dirty="0">
                <a:solidFill>
                  <a:schemeClr val="tx1"/>
                </a:solidFill>
              </a:rPr>
              <a:t>Jan </a:t>
            </a:r>
            <a:r>
              <a:rPr lang="pl-PL" sz="1100" b="1" dirty="0" smtClean="0">
                <a:solidFill>
                  <a:schemeClr val="tx1"/>
                </a:solidFill>
              </a:rPr>
              <a:t>Kowalski</a:t>
            </a:r>
            <a:endParaRPr lang="pl-PL" sz="11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615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97823" y="1162627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600" b="1" dirty="0" smtClean="0">
              <a:solidFill>
                <a:srgbClr val="FF0000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27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423513" y="998121"/>
            <a:ext cx="8034688" cy="599770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KONTROLA OT i </a:t>
              </a:r>
              <a:r>
                <a:rPr lang="pl-PL" sz="1400" b="1" dirty="0" err="1" smtClean="0">
                  <a:solidFill>
                    <a:schemeClr val="tx1"/>
                  </a:solidFill>
                  <a:latin typeface="+mj-lt"/>
                </a:rPr>
                <a:t>PUNPUT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34" name="Prostokąt 33"/>
          <p:cNvSpPr/>
          <p:nvPr/>
        </p:nvSpPr>
        <p:spPr>
          <a:xfrm>
            <a:off x="423512" y="1836100"/>
            <a:ext cx="8055326" cy="4092293"/>
          </a:xfrm>
          <a:prstGeom prst="rect">
            <a:avLst/>
          </a:prstGeom>
          <a:gradFill flip="none" rotWithShape="1">
            <a:gsLst>
              <a:gs pos="0">
                <a:schemeClr val="bg2">
                  <a:tint val="66000"/>
                  <a:satMod val="160000"/>
                </a:schemeClr>
              </a:gs>
              <a:gs pos="50000">
                <a:schemeClr val="bg2">
                  <a:tint val="44500"/>
                  <a:satMod val="160000"/>
                </a:schemeClr>
              </a:gs>
              <a:gs pos="100000">
                <a:schemeClr val="bg2">
                  <a:tint val="23500"/>
                  <a:satMod val="160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200" b="1" dirty="0">
                <a:solidFill>
                  <a:schemeClr val="tx1"/>
                </a:solidFill>
              </a:rPr>
              <a:t>Organy, które są upoważnione do kontroli przedsiębiorcy turystycznego w zakresie ustawy o imprezach turystycznych </a:t>
            </a:r>
            <a:r>
              <a:rPr lang="pl-PL" sz="1200" b="1" dirty="0" smtClean="0">
                <a:solidFill>
                  <a:schemeClr val="tx1"/>
                </a:solidFill>
              </a:rPr>
              <a:t/>
            </a:r>
            <a:br>
              <a:rPr lang="pl-PL" sz="1200" b="1" dirty="0" smtClean="0">
                <a:solidFill>
                  <a:schemeClr val="tx1"/>
                </a:solidFill>
              </a:rPr>
            </a:br>
            <a:r>
              <a:rPr lang="pl-PL" sz="1200" b="1" dirty="0" smtClean="0">
                <a:solidFill>
                  <a:schemeClr val="tx1"/>
                </a:solidFill>
              </a:rPr>
              <a:t>i </a:t>
            </a:r>
            <a:r>
              <a:rPr lang="pl-PL" sz="1200" b="1" dirty="0">
                <a:solidFill>
                  <a:schemeClr val="tx1"/>
                </a:solidFill>
              </a:rPr>
              <a:t>powiązanych usługach turystycznych</a:t>
            </a:r>
            <a:r>
              <a:rPr lang="pl-PL" sz="1200" b="1" dirty="0" smtClean="0">
                <a:solidFill>
                  <a:schemeClr val="tx1"/>
                </a:solidFill>
              </a:rPr>
              <a:t>:</a:t>
            </a:r>
          </a:p>
          <a:p>
            <a:endParaRPr lang="pl-PL" sz="1200" b="1" dirty="0">
              <a:solidFill>
                <a:schemeClr val="tx1"/>
              </a:solidFill>
            </a:endParaRPr>
          </a:p>
          <a:p>
            <a:pPr marL="171450" lvl="0" indent="-171450">
              <a:buFont typeface="Wingdings" panose="05000000000000000000" pitchFamily="2" charset="2"/>
              <a:buChar char="v"/>
            </a:pPr>
            <a:r>
              <a:rPr lang="pl-PL" sz="1200" b="1" dirty="0">
                <a:solidFill>
                  <a:schemeClr val="tx1"/>
                </a:solidFill>
              </a:rPr>
              <a:t>Minister Sportu i Turystyki,</a:t>
            </a:r>
          </a:p>
          <a:p>
            <a:pPr marL="171450" lvl="0" indent="-171450">
              <a:buFont typeface="Wingdings" panose="05000000000000000000" pitchFamily="2" charset="2"/>
              <a:buChar char="v"/>
            </a:pPr>
            <a:r>
              <a:rPr lang="pl-PL" sz="1200" b="1" dirty="0">
                <a:solidFill>
                  <a:schemeClr val="tx1"/>
                </a:solidFill>
              </a:rPr>
              <a:t>M</a:t>
            </a:r>
            <a:r>
              <a:rPr lang="pl-PL" sz="1200" b="1" dirty="0" smtClean="0">
                <a:solidFill>
                  <a:schemeClr val="tx1"/>
                </a:solidFill>
              </a:rPr>
              <a:t>arszałek województwa.</a:t>
            </a:r>
          </a:p>
          <a:p>
            <a:pPr marL="171450" lvl="0" indent="-171450">
              <a:buFont typeface="Wingdings" panose="05000000000000000000" pitchFamily="2" charset="2"/>
              <a:buChar char="v"/>
            </a:pPr>
            <a:endParaRPr lang="pl-PL" sz="1200" b="1" dirty="0">
              <a:solidFill>
                <a:schemeClr val="tx1"/>
              </a:solidFill>
            </a:endParaRPr>
          </a:p>
          <a:p>
            <a:pPr algn="ctr"/>
            <a:r>
              <a:rPr lang="pl-PL" sz="1200" b="1" u="sng" dirty="0" smtClean="0">
                <a:solidFill>
                  <a:schemeClr val="tx1"/>
                </a:solidFill>
              </a:rPr>
              <a:t>ZAKRES KONTROLI</a:t>
            </a:r>
            <a:endParaRPr lang="pl-PL" sz="1200" b="1" dirty="0" smtClean="0">
              <a:solidFill>
                <a:schemeClr val="tx1"/>
              </a:solidFill>
            </a:endParaRPr>
          </a:p>
          <a:p>
            <a:r>
              <a:rPr lang="pl-PL" sz="1200" b="1" dirty="0" smtClean="0">
                <a:solidFill>
                  <a:schemeClr val="tx1"/>
                </a:solidFill>
              </a:rPr>
              <a:t>Podczas </a:t>
            </a:r>
            <a:r>
              <a:rPr lang="pl-PL" sz="1200" b="1" dirty="0">
                <a:solidFill>
                  <a:schemeClr val="tx1"/>
                </a:solidFill>
              </a:rPr>
              <a:t>kontroli sprawdzana jest</a:t>
            </a:r>
            <a:r>
              <a:rPr lang="pl-PL" sz="1200" b="1" dirty="0" smtClean="0">
                <a:solidFill>
                  <a:schemeClr val="tx1"/>
                </a:solidFill>
              </a:rPr>
              <a:t>:</a:t>
            </a:r>
          </a:p>
          <a:p>
            <a:endParaRPr lang="pl-PL" sz="1200" b="1" dirty="0">
              <a:solidFill>
                <a:schemeClr val="tx1"/>
              </a:solidFill>
            </a:endParaRPr>
          </a:p>
          <a:p>
            <a:pPr marL="228600" lvl="0" indent="-228600">
              <a:buFont typeface="+mj-lt"/>
              <a:buAutoNum type="arabicParenR"/>
            </a:pPr>
            <a:r>
              <a:rPr lang="pl-PL" sz="1200" b="1" dirty="0" smtClean="0">
                <a:solidFill>
                  <a:schemeClr val="tx1"/>
                </a:solidFill>
              </a:rPr>
              <a:t>Zgodność </a:t>
            </a:r>
            <a:r>
              <a:rPr lang="pl-PL" sz="1200" b="1" dirty="0">
                <a:solidFill>
                  <a:schemeClr val="tx1"/>
                </a:solidFill>
              </a:rPr>
              <a:t>ze stanem faktycznym danych zawartych w oświadczeniu, które przedsiębiorca składa wraz z wnioskiem </a:t>
            </a:r>
            <a:r>
              <a:rPr lang="pl-PL" sz="1200" b="1" dirty="0" smtClean="0">
                <a:solidFill>
                  <a:schemeClr val="tx1"/>
                </a:solidFill>
              </a:rPr>
              <a:t/>
            </a:r>
            <a:br>
              <a:rPr lang="pl-PL" sz="1200" b="1" dirty="0" smtClean="0">
                <a:solidFill>
                  <a:schemeClr val="tx1"/>
                </a:solidFill>
              </a:rPr>
            </a:br>
            <a:r>
              <a:rPr lang="pl-PL" sz="1200" b="1" dirty="0" smtClean="0">
                <a:solidFill>
                  <a:schemeClr val="tx1"/>
                </a:solidFill>
              </a:rPr>
              <a:t>o </a:t>
            </a:r>
            <a:r>
              <a:rPr lang="pl-PL" sz="1200" b="1" dirty="0">
                <a:solidFill>
                  <a:schemeClr val="tx1"/>
                </a:solidFill>
              </a:rPr>
              <a:t>uzyskanie wpisu do Rejestru Organizatorów Turystyki i Przedsiębiorców Ułatwiających Nabywanie Powiązanych Usług Turystycznych</a:t>
            </a:r>
            <a:r>
              <a:rPr lang="pl-PL" sz="1200" b="1" dirty="0" smtClean="0">
                <a:solidFill>
                  <a:schemeClr val="tx1"/>
                </a:solidFill>
              </a:rPr>
              <a:t>.</a:t>
            </a:r>
          </a:p>
          <a:p>
            <a:pPr marL="228600" lvl="0" indent="-228600">
              <a:buFont typeface="+mj-lt"/>
              <a:buAutoNum type="arabicParenR"/>
            </a:pPr>
            <a:endParaRPr lang="pl-PL" sz="1200" b="1" dirty="0" smtClean="0">
              <a:solidFill>
                <a:schemeClr val="tx1"/>
              </a:solidFill>
            </a:endParaRPr>
          </a:p>
          <a:p>
            <a:pPr marL="228600" indent="-228600">
              <a:buFont typeface="+mj-lt"/>
              <a:buAutoNum type="arabicParenR"/>
            </a:pPr>
            <a:r>
              <a:rPr lang="pl-PL" sz="1200" b="1" dirty="0">
                <a:solidFill>
                  <a:schemeClr val="tx1"/>
                </a:solidFill>
              </a:rPr>
              <a:t>Zgodność wykonywanej działalności z uzyskanym wpisem do rejestru</a:t>
            </a:r>
            <a:r>
              <a:rPr lang="pl-PL" sz="1200" b="1" dirty="0" smtClean="0">
                <a:solidFill>
                  <a:schemeClr val="tx1"/>
                </a:solidFill>
              </a:rPr>
              <a:t>.</a:t>
            </a:r>
          </a:p>
          <a:p>
            <a:pPr marL="228600" indent="-228600">
              <a:buFont typeface="+mj-lt"/>
              <a:buAutoNum type="arabicParenR"/>
            </a:pPr>
            <a:endParaRPr lang="pl-PL" sz="1200" b="1" dirty="0">
              <a:solidFill>
                <a:schemeClr val="tx1"/>
              </a:solidFill>
            </a:endParaRPr>
          </a:p>
          <a:p>
            <a:pPr marL="228600" indent="-228600">
              <a:buFont typeface="+mj-lt"/>
              <a:buAutoNum type="arabicParenR"/>
            </a:pPr>
            <a:r>
              <a:rPr lang="pl-PL" sz="1200" b="1" dirty="0">
                <a:solidFill>
                  <a:schemeClr val="tx1"/>
                </a:solidFill>
              </a:rPr>
              <a:t>Przestrzeganie warunków wykonywania działalności określonych ustawą, w szczególności w zakresie wysokości zabezpieczenia finansowego oraz wnoszenia składek na Turystyczny Fundusz Gwarancyjny</a:t>
            </a:r>
            <a:r>
              <a:rPr lang="pl-PL" sz="1200" b="1" dirty="0" smtClean="0">
                <a:solidFill>
                  <a:schemeClr val="tx1"/>
                </a:solidFill>
              </a:rPr>
              <a:t>.</a:t>
            </a:r>
          </a:p>
          <a:p>
            <a:pPr marL="228600" indent="-228600">
              <a:buFont typeface="+mj-lt"/>
              <a:buAutoNum type="arabicParenR"/>
            </a:pPr>
            <a:endParaRPr lang="pl-PL" sz="1200" b="1" dirty="0" smtClean="0">
              <a:solidFill>
                <a:schemeClr val="tx1"/>
              </a:solidFill>
            </a:endParaRPr>
          </a:p>
          <a:p>
            <a:pPr marL="228600" indent="-228600">
              <a:buFont typeface="+mj-lt"/>
              <a:buAutoNum type="arabicParenR"/>
            </a:pPr>
            <a:r>
              <a:rPr lang="pl-PL" sz="1200" b="1" dirty="0" smtClean="0">
                <a:solidFill>
                  <a:schemeClr val="tx1"/>
                </a:solidFill>
              </a:rPr>
              <a:t>Zgodności wykonywanej działalności z zawartymi umowami agencyjnymi.</a:t>
            </a:r>
          </a:p>
          <a:p>
            <a:pPr marL="228600" indent="-228600">
              <a:buFont typeface="+mj-lt"/>
              <a:buAutoNum type="arabicParenR"/>
            </a:pPr>
            <a:endParaRPr lang="pl-PL" sz="1200" b="1" dirty="0">
              <a:solidFill>
                <a:schemeClr val="tx1"/>
              </a:solidFill>
            </a:endParaRPr>
          </a:p>
          <a:p>
            <a:pPr marL="228600" indent="-228600">
              <a:buFont typeface="+mj-lt"/>
              <a:buAutoNum type="arabicParenR"/>
            </a:pPr>
            <a:r>
              <a:rPr lang="pl-PL" sz="1200" b="1" dirty="0" smtClean="0">
                <a:solidFill>
                  <a:schemeClr val="tx1"/>
                </a:solidFill>
              </a:rPr>
              <a:t>Przestrzegania wobec podróżnych obowiązków informacyjnych.</a:t>
            </a:r>
          </a:p>
          <a:p>
            <a:endParaRPr lang="pl-PL" sz="1200" b="1" dirty="0" smtClean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17412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97823" y="1162627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600" b="1" dirty="0" smtClean="0">
              <a:solidFill>
                <a:srgbClr val="FF0000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28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423513" y="998121"/>
            <a:ext cx="8034688" cy="599770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KONTROLA OT i </a:t>
              </a:r>
              <a:r>
                <a:rPr lang="pl-PL" sz="1400" b="1" dirty="0" err="1" smtClean="0">
                  <a:solidFill>
                    <a:schemeClr val="tx1"/>
                  </a:solidFill>
                  <a:latin typeface="+mj-lt"/>
                </a:rPr>
                <a:t>PUNPUT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34" name="Prostokąt 33"/>
          <p:cNvSpPr/>
          <p:nvPr/>
        </p:nvSpPr>
        <p:spPr>
          <a:xfrm>
            <a:off x="423512" y="1836100"/>
            <a:ext cx="8055326" cy="3800247"/>
          </a:xfrm>
          <a:prstGeom prst="rect">
            <a:avLst/>
          </a:prstGeom>
          <a:gradFill flip="none" rotWithShape="1">
            <a:gsLst>
              <a:gs pos="0">
                <a:schemeClr val="bg2">
                  <a:tint val="66000"/>
                  <a:satMod val="160000"/>
                </a:schemeClr>
              </a:gs>
              <a:gs pos="50000">
                <a:schemeClr val="bg2">
                  <a:tint val="44500"/>
                  <a:satMod val="160000"/>
                </a:schemeClr>
              </a:gs>
              <a:gs pos="100000">
                <a:schemeClr val="bg2">
                  <a:tint val="23500"/>
                  <a:satMod val="160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pl-PL" sz="1200" b="1" dirty="0">
              <a:solidFill>
                <a:schemeClr val="tx1"/>
              </a:solidFill>
            </a:endParaRPr>
          </a:p>
          <a:p>
            <a:pPr algn="ctr">
              <a:lnSpc>
                <a:spcPts val="1400"/>
              </a:lnSpc>
            </a:pPr>
            <a:r>
              <a:rPr lang="pl-PL" sz="1200" b="1" dirty="0" smtClean="0">
                <a:solidFill>
                  <a:srgbClr val="FF0000"/>
                </a:solidFill>
              </a:rPr>
              <a:t>PRZESTRZEGANIE WARUNKÓW WYKONYWANIA DZIAŁALNOŚCI OKREŚLONYCH USTAWĄ, </a:t>
            </a:r>
          </a:p>
          <a:p>
            <a:pPr algn="ctr">
              <a:lnSpc>
                <a:spcPts val="1400"/>
              </a:lnSpc>
            </a:pPr>
            <a:r>
              <a:rPr lang="pl-PL" sz="1200" b="1" dirty="0" smtClean="0">
                <a:solidFill>
                  <a:srgbClr val="FF0000"/>
                </a:solidFill>
              </a:rPr>
              <a:t>W SZCZEGÓLNOŚCI W ZAKRESIE WYSOKOŚCI ZABEZPIECZENIA FINANSOWEGO </a:t>
            </a:r>
          </a:p>
          <a:p>
            <a:pPr algn="ctr">
              <a:lnSpc>
                <a:spcPts val="1400"/>
              </a:lnSpc>
            </a:pPr>
            <a:r>
              <a:rPr lang="pl-PL" sz="1200" b="1" dirty="0" smtClean="0">
                <a:solidFill>
                  <a:srgbClr val="FF0000"/>
                </a:solidFill>
              </a:rPr>
              <a:t>ORAZ WNOSZENIA SKŁADEK NA TURYSTYCZNY FUNDUSZ GWARANCYJNY.</a:t>
            </a:r>
          </a:p>
          <a:p>
            <a:endParaRPr lang="pl-PL" sz="1200" dirty="0" smtClean="0">
              <a:solidFill>
                <a:schemeClr val="tx1"/>
              </a:solidFill>
            </a:endParaRPr>
          </a:p>
          <a:p>
            <a:r>
              <a:rPr lang="pl-PL" sz="1200" b="1" dirty="0" smtClean="0">
                <a:solidFill>
                  <a:schemeClr val="tx1"/>
                </a:solidFill>
              </a:rPr>
              <a:t>OT </a:t>
            </a:r>
            <a:r>
              <a:rPr lang="pl-PL" sz="1200" b="1" dirty="0">
                <a:solidFill>
                  <a:schemeClr val="tx1"/>
                </a:solidFill>
              </a:rPr>
              <a:t>i </a:t>
            </a:r>
            <a:r>
              <a:rPr lang="pl-PL" sz="1200" b="1" dirty="0" err="1">
                <a:solidFill>
                  <a:schemeClr val="tx1"/>
                </a:solidFill>
              </a:rPr>
              <a:t>PUNPUT</a:t>
            </a:r>
            <a:r>
              <a:rPr lang="pl-PL" sz="1200" b="1" dirty="0">
                <a:solidFill>
                  <a:schemeClr val="tx1"/>
                </a:solidFill>
              </a:rPr>
              <a:t> są obowiązani spełniać następujące warunki</a:t>
            </a:r>
            <a:r>
              <a:rPr lang="pl-PL" sz="1200" b="1" dirty="0" smtClean="0">
                <a:solidFill>
                  <a:schemeClr val="tx1"/>
                </a:solidFill>
              </a:rPr>
              <a:t>:</a:t>
            </a:r>
          </a:p>
          <a:p>
            <a:endParaRPr lang="pl-PL" sz="1200" dirty="0">
              <a:solidFill>
                <a:schemeClr val="tx1"/>
              </a:solidFill>
            </a:endParaRPr>
          </a:p>
          <a:p>
            <a:r>
              <a:rPr lang="pl-PL" sz="1200" b="1" u="sng" dirty="0" smtClean="0">
                <a:solidFill>
                  <a:schemeClr val="tx1"/>
                </a:solidFill>
              </a:rPr>
              <a:t>Posiadać </a:t>
            </a:r>
            <a:r>
              <a:rPr lang="pl-PL" sz="1200" b="1" u="sng" dirty="0">
                <a:solidFill>
                  <a:schemeClr val="tx1"/>
                </a:solidFill>
              </a:rPr>
              <a:t>zabezpieczenie finansowe, tj.:</a:t>
            </a:r>
            <a:endParaRPr lang="pl-PL" sz="1200" b="1" dirty="0">
              <a:solidFill>
                <a:schemeClr val="tx1"/>
              </a:solidFill>
            </a:endParaRPr>
          </a:p>
          <a:p>
            <a:r>
              <a:rPr lang="pl-PL" sz="1200" dirty="0">
                <a:solidFill>
                  <a:schemeClr val="tx1"/>
                </a:solidFill>
              </a:rPr>
              <a:t>- posiadać zawartą gwarancję bankową lub</a:t>
            </a:r>
          </a:p>
          <a:p>
            <a:r>
              <a:rPr lang="pl-PL" sz="1200" dirty="0">
                <a:solidFill>
                  <a:schemeClr val="tx1"/>
                </a:solidFill>
              </a:rPr>
              <a:t>- gwarancję ubezpieczeniową lub</a:t>
            </a:r>
          </a:p>
          <a:p>
            <a:r>
              <a:rPr lang="pl-PL" sz="1200" dirty="0">
                <a:solidFill>
                  <a:schemeClr val="tx1"/>
                </a:solidFill>
              </a:rPr>
              <a:t>- umowę ubezpieczenia na rzecz podróżnych lub</a:t>
            </a:r>
          </a:p>
          <a:p>
            <a:pPr marL="171450" indent="-171450">
              <a:buFontTx/>
              <a:buChar char="-"/>
            </a:pPr>
            <a:r>
              <a:rPr lang="pl-PL" sz="1200" dirty="0" smtClean="0">
                <a:solidFill>
                  <a:schemeClr val="tx1"/>
                </a:solidFill>
              </a:rPr>
              <a:t>umowę </a:t>
            </a:r>
            <a:r>
              <a:rPr lang="pl-PL" sz="1200" dirty="0">
                <a:solidFill>
                  <a:schemeClr val="tx1"/>
                </a:solidFill>
              </a:rPr>
              <a:t>o turystyczny rachunek powierniczy </a:t>
            </a:r>
            <a:endParaRPr lang="pl-PL" sz="1200" dirty="0" smtClean="0">
              <a:solidFill>
                <a:schemeClr val="tx1"/>
              </a:solidFill>
            </a:endParaRPr>
          </a:p>
          <a:p>
            <a:r>
              <a:rPr lang="pl-PL" sz="1200" dirty="0">
                <a:solidFill>
                  <a:schemeClr val="tx1"/>
                </a:solidFill>
              </a:rPr>
              <a:t>o</a:t>
            </a:r>
            <a:r>
              <a:rPr lang="pl-PL" sz="1200" dirty="0" smtClean="0">
                <a:solidFill>
                  <a:schemeClr val="tx1"/>
                </a:solidFill>
              </a:rPr>
              <a:t>raz dokonywać </a:t>
            </a:r>
            <a:r>
              <a:rPr lang="pl-PL" sz="1200" dirty="0">
                <a:solidFill>
                  <a:schemeClr val="tx1"/>
                </a:solidFill>
              </a:rPr>
              <a:t>terminowych wpłat składek na Turystyczny Fundusz Gwarancyjny</a:t>
            </a:r>
            <a:r>
              <a:rPr lang="pl-PL" sz="1200" dirty="0" smtClean="0">
                <a:solidFill>
                  <a:schemeClr val="tx1"/>
                </a:solidFill>
              </a:rPr>
              <a:t>.</a:t>
            </a:r>
          </a:p>
          <a:p>
            <a:endParaRPr lang="pl-PL" sz="1200" dirty="0">
              <a:solidFill>
                <a:schemeClr val="tx1"/>
              </a:solidFill>
            </a:endParaRPr>
          </a:p>
          <a:p>
            <a:r>
              <a:rPr lang="pl-PL" sz="1200" b="1" u="sng" dirty="0" smtClean="0">
                <a:solidFill>
                  <a:schemeClr val="tx1"/>
                </a:solidFill>
              </a:rPr>
              <a:t>Składać </a:t>
            </a:r>
            <a:r>
              <a:rPr lang="pl-PL" sz="1200" b="1" u="sng" dirty="0">
                <a:solidFill>
                  <a:schemeClr val="tx1"/>
                </a:solidFill>
              </a:rPr>
              <a:t>marszałkowi województwa oryginały lub poświadczone za zgodność z oryginałem kopie posiadanego zabezpieczenia finansowego, nie później niż 14 dni przed upływem obowiązywania poprzedniej umowy lub gwarancji.</a:t>
            </a:r>
            <a:endParaRPr lang="pl-PL" sz="1200" b="1" dirty="0">
              <a:solidFill>
                <a:schemeClr val="tx1"/>
              </a:solidFill>
            </a:endParaRPr>
          </a:p>
          <a:p>
            <a:pPr algn="ctr">
              <a:lnSpc>
                <a:spcPct val="150000"/>
              </a:lnSpc>
            </a:pPr>
            <a:endParaRPr lang="pl-PL" sz="1200" b="1" dirty="0">
              <a:solidFill>
                <a:srgbClr val="FF0000"/>
              </a:solidFill>
            </a:endParaRPr>
          </a:p>
          <a:p>
            <a:pPr>
              <a:lnSpc>
                <a:spcPct val="150000"/>
              </a:lnSpc>
            </a:pPr>
            <a:r>
              <a:rPr lang="pl-PL" sz="1200" b="1" u="sng" dirty="0">
                <a:solidFill>
                  <a:schemeClr val="tx1"/>
                </a:solidFill>
              </a:rPr>
              <a:t>Prowadzić wykaz umów o udział w imprezie turystycznej oraz umów zawartych przez podróżnego z </a:t>
            </a:r>
            <a:r>
              <a:rPr lang="pl-PL" sz="1200" b="1" u="sng" dirty="0" smtClean="0">
                <a:solidFill>
                  <a:schemeClr val="tx1"/>
                </a:solidFill>
              </a:rPr>
              <a:t>OT i </a:t>
            </a:r>
            <a:r>
              <a:rPr lang="pl-PL" sz="1200" b="1" u="sng" dirty="0" err="1" smtClean="0">
                <a:solidFill>
                  <a:schemeClr val="tx1"/>
                </a:solidFill>
              </a:rPr>
              <a:t>PUNPUT</a:t>
            </a:r>
            <a:r>
              <a:rPr lang="pl-PL" sz="1200" b="1" u="sng" dirty="0">
                <a:solidFill>
                  <a:schemeClr val="tx1"/>
                </a:solidFill>
              </a:rPr>
              <a:t>.</a:t>
            </a:r>
            <a:endParaRPr lang="pl-PL" sz="1200" b="1" dirty="0" smtClean="0">
              <a:solidFill>
                <a:schemeClr val="tx1"/>
              </a:solidFill>
            </a:endParaRPr>
          </a:p>
          <a:p>
            <a:pPr marL="228600" lvl="0" indent="-228600">
              <a:buAutoNum type="arabicPeriod"/>
            </a:pPr>
            <a:endParaRPr lang="pl-PL" sz="1200" b="1" dirty="0">
              <a:solidFill>
                <a:schemeClr val="tx1"/>
              </a:solidFill>
            </a:endParaRPr>
          </a:p>
          <a:p>
            <a:pPr lvl="0"/>
            <a:endParaRPr lang="pl-PL" sz="12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73372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97823" y="1162627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600" b="1" dirty="0" smtClean="0">
              <a:solidFill>
                <a:srgbClr val="FF0000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29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423513" y="998121"/>
            <a:ext cx="8034688" cy="599770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KONTROLA OT i </a:t>
              </a:r>
              <a:r>
                <a:rPr lang="pl-PL" sz="1400" b="1" dirty="0" err="1" smtClean="0">
                  <a:solidFill>
                    <a:schemeClr val="tx1"/>
                  </a:solidFill>
                  <a:latin typeface="+mj-lt"/>
                </a:rPr>
                <a:t>PUNPUT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34" name="Prostokąt 33"/>
          <p:cNvSpPr/>
          <p:nvPr/>
        </p:nvSpPr>
        <p:spPr>
          <a:xfrm>
            <a:off x="423512" y="1836100"/>
            <a:ext cx="8055326" cy="4412551"/>
          </a:xfrm>
          <a:prstGeom prst="rect">
            <a:avLst/>
          </a:prstGeom>
          <a:gradFill flip="none" rotWithShape="1">
            <a:gsLst>
              <a:gs pos="0">
                <a:schemeClr val="bg2">
                  <a:tint val="66000"/>
                  <a:satMod val="160000"/>
                </a:schemeClr>
              </a:gs>
              <a:gs pos="50000">
                <a:schemeClr val="bg2">
                  <a:tint val="44500"/>
                  <a:satMod val="160000"/>
                </a:schemeClr>
              </a:gs>
              <a:gs pos="100000">
                <a:schemeClr val="bg2">
                  <a:tint val="23500"/>
                  <a:satMod val="160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pl-PL" sz="1200" b="1" dirty="0">
              <a:solidFill>
                <a:schemeClr val="tx1"/>
              </a:solidFill>
            </a:endParaRPr>
          </a:p>
          <a:p>
            <a:pPr algn="ctr">
              <a:lnSpc>
                <a:spcPts val="1400"/>
              </a:lnSpc>
            </a:pPr>
            <a:r>
              <a:rPr lang="pl-PL" sz="1200" b="1" dirty="0" smtClean="0">
                <a:solidFill>
                  <a:srgbClr val="FF0000"/>
                </a:solidFill>
              </a:rPr>
              <a:t>PRZESTRZEGANIE WARUNKÓW WYKONYWANIA DZIAŁALNOŚCI OKREŚLONYCH USTAWĄ, </a:t>
            </a:r>
          </a:p>
          <a:p>
            <a:pPr algn="ctr">
              <a:lnSpc>
                <a:spcPts val="1400"/>
              </a:lnSpc>
            </a:pPr>
            <a:r>
              <a:rPr lang="pl-PL" sz="1200" b="1" dirty="0" smtClean="0">
                <a:solidFill>
                  <a:srgbClr val="FF0000"/>
                </a:solidFill>
              </a:rPr>
              <a:t>W SZCZEGÓLNOŚCI W ZAKRESIE WYSOKOŚCI ZABEZPIECZENIA FINANSOWEGO </a:t>
            </a:r>
          </a:p>
          <a:p>
            <a:pPr algn="ctr">
              <a:lnSpc>
                <a:spcPts val="1400"/>
              </a:lnSpc>
            </a:pPr>
            <a:r>
              <a:rPr lang="pl-PL" sz="1200" b="1" dirty="0" smtClean="0">
                <a:solidFill>
                  <a:srgbClr val="FF0000"/>
                </a:solidFill>
              </a:rPr>
              <a:t>ORAZ WNOSZENIA SKŁADEK NA TURYSTYCZNY FUNDUSZ GWARANCYJNY.</a:t>
            </a:r>
          </a:p>
          <a:p>
            <a:endParaRPr lang="pl-PL" sz="1200" dirty="0" smtClean="0">
              <a:solidFill>
                <a:schemeClr val="tx1"/>
              </a:solidFill>
            </a:endParaRPr>
          </a:p>
          <a:p>
            <a:r>
              <a:rPr lang="pl-PL" sz="1200" dirty="0" smtClean="0">
                <a:solidFill>
                  <a:schemeClr val="tx1"/>
                </a:solidFill>
              </a:rPr>
              <a:t>OT </a:t>
            </a:r>
            <a:r>
              <a:rPr lang="pl-PL" sz="1200" dirty="0">
                <a:solidFill>
                  <a:schemeClr val="tx1"/>
                </a:solidFill>
              </a:rPr>
              <a:t>i </a:t>
            </a:r>
            <a:r>
              <a:rPr lang="pl-PL" sz="1200" dirty="0" err="1">
                <a:solidFill>
                  <a:schemeClr val="tx1"/>
                </a:solidFill>
              </a:rPr>
              <a:t>PUNPUT</a:t>
            </a:r>
            <a:r>
              <a:rPr lang="pl-PL" sz="1200" dirty="0">
                <a:solidFill>
                  <a:schemeClr val="tx1"/>
                </a:solidFill>
              </a:rPr>
              <a:t> są obowiązani spełniać następujące warunki</a:t>
            </a:r>
            <a:r>
              <a:rPr lang="pl-PL" sz="1200" dirty="0" smtClean="0">
                <a:solidFill>
                  <a:schemeClr val="tx1"/>
                </a:solidFill>
              </a:rPr>
              <a:t>:</a:t>
            </a:r>
            <a:endParaRPr lang="pl-PL" sz="1200" b="1" dirty="0">
              <a:solidFill>
                <a:srgbClr val="FF0000"/>
              </a:solidFill>
            </a:endParaRPr>
          </a:p>
          <a:p>
            <a:pPr>
              <a:lnSpc>
                <a:spcPct val="150000"/>
              </a:lnSpc>
            </a:pPr>
            <a:r>
              <a:rPr lang="pl-PL" sz="1200" b="1" u="sng" dirty="0">
                <a:solidFill>
                  <a:schemeClr val="tx1"/>
                </a:solidFill>
              </a:rPr>
              <a:t>Prowadzić wykaz umów o udział w imprezie turystycznej oraz umów zawartych przez podróżnego z </a:t>
            </a:r>
            <a:r>
              <a:rPr lang="pl-PL" sz="1200" b="1" u="sng" dirty="0" smtClean="0">
                <a:solidFill>
                  <a:schemeClr val="tx1"/>
                </a:solidFill>
              </a:rPr>
              <a:t>OT i </a:t>
            </a:r>
            <a:r>
              <a:rPr lang="pl-PL" sz="1200" b="1" u="sng" dirty="0" err="1" smtClean="0">
                <a:solidFill>
                  <a:schemeClr val="tx1"/>
                </a:solidFill>
              </a:rPr>
              <a:t>PUNPUT</a:t>
            </a:r>
            <a:r>
              <a:rPr lang="pl-PL" sz="1200" b="1" u="sng" dirty="0" smtClean="0">
                <a:solidFill>
                  <a:schemeClr val="tx1"/>
                </a:solidFill>
              </a:rPr>
              <a:t>.</a:t>
            </a:r>
          </a:p>
          <a:p>
            <a:endParaRPr lang="pl-PL" sz="1200" b="1" dirty="0" smtClean="0">
              <a:solidFill>
                <a:schemeClr val="tx1"/>
              </a:solidFill>
            </a:endParaRPr>
          </a:p>
          <a:p>
            <a:r>
              <a:rPr lang="pl-PL" sz="1200" b="1" dirty="0" smtClean="0">
                <a:solidFill>
                  <a:schemeClr val="tx1"/>
                </a:solidFill>
              </a:rPr>
              <a:t>Wykaz </a:t>
            </a:r>
            <a:r>
              <a:rPr lang="pl-PL" sz="1200" b="1" dirty="0">
                <a:solidFill>
                  <a:schemeClr val="tx1"/>
                </a:solidFill>
              </a:rPr>
              <a:t>umów musi zawierać 9 elementów</a:t>
            </a:r>
            <a:r>
              <a:rPr lang="pl-PL" sz="1200" b="1" dirty="0" smtClean="0">
                <a:solidFill>
                  <a:schemeClr val="tx1"/>
                </a:solidFill>
              </a:rPr>
              <a:t>:</a:t>
            </a:r>
          </a:p>
          <a:p>
            <a:endParaRPr lang="pl-PL" sz="1200" b="1" dirty="0">
              <a:solidFill>
                <a:schemeClr val="tx1"/>
              </a:solidFill>
            </a:endParaRPr>
          </a:p>
          <a:p>
            <a:endParaRPr lang="pl-PL" sz="1200" b="1" dirty="0" smtClean="0">
              <a:solidFill>
                <a:schemeClr val="tx1"/>
              </a:solidFill>
            </a:endParaRPr>
          </a:p>
          <a:p>
            <a:endParaRPr lang="pl-PL" sz="1200" b="1" dirty="0">
              <a:solidFill>
                <a:schemeClr val="tx1"/>
              </a:solidFill>
            </a:endParaRPr>
          </a:p>
          <a:p>
            <a:endParaRPr lang="pl-PL" sz="1200" b="1" dirty="0" smtClean="0">
              <a:solidFill>
                <a:schemeClr val="tx1"/>
              </a:solidFill>
            </a:endParaRPr>
          </a:p>
          <a:p>
            <a:endParaRPr lang="pl-PL" sz="1200" b="1" dirty="0">
              <a:solidFill>
                <a:schemeClr val="tx1"/>
              </a:solidFill>
            </a:endParaRPr>
          </a:p>
          <a:p>
            <a:endParaRPr lang="pl-PL" sz="1200" b="1" dirty="0" smtClean="0">
              <a:solidFill>
                <a:schemeClr val="tx1"/>
              </a:solidFill>
            </a:endParaRPr>
          </a:p>
          <a:p>
            <a:endParaRPr lang="pl-PL" sz="1200" b="1" dirty="0" smtClean="0">
              <a:solidFill>
                <a:schemeClr val="tx1"/>
              </a:solidFill>
            </a:endParaRPr>
          </a:p>
          <a:p>
            <a:endParaRPr lang="pl-PL" sz="1200" b="1" dirty="0">
              <a:solidFill>
                <a:schemeClr val="tx1"/>
              </a:solidFill>
            </a:endParaRPr>
          </a:p>
          <a:p>
            <a:endParaRPr lang="pl-PL" sz="1200" b="1" dirty="0">
              <a:solidFill>
                <a:schemeClr val="tx1"/>
              </a:solidFill>
            </a:endParaRPr>
          </a:p>
          <a:p>
            <a:pPr marL="176213" lvl="0">
              <a:lnSpc>
                <a:spcPct val="150000"/>
              </a:lnSpc>
            </a:pPr>
            <a:endParaRPr lang="pl-PL" sz="1200" dirty="0">
              <a:solidFill>
                <a:schemeClr val="tx1"/>
              </a:solidFill>
            </a:endParaRPr>
          </a:p>
          <a:p>
            <a:pPr marL="176213" lvl="0">
              <a:lnSpc>
                <a:spcPct val="150000"/>
              </a:lnSpc>
            </a:pPr>
            <a:endParaRPr lang="pl-PL" sz="1200" dirty="0">
              <a:solidFill>
                <a:schemeClr val="tx1"/>
              </a:solidFill>
            </a:endParaRPr>
          </a:p>
          <a:p>
            <a:pPr marL="176213" lvl="0">
              <a:lnSpc>
                <a:spcPct val="150000"/>
              </a:lnSpc>
            </a:pPr>
            <a:endParaRPr lang="pl-PL" sz="1200" dirty="0">
              <a:solidFill>
                <a:schemeClr val="tx1"/>
              </a:solidFill>
            </a:endParaRPr>
          </a:p>
          <a:p>
            <a:pPr marL="228600" lvl="0" indent="-228600">
              <a:buAutoNum type="arabicPeriod"/>
            </a:pPr>
            <a:endParaRPr lang="pl-PL" sz="1200" b="1" dirty="0">
              <a:solidFill>
                <a:schemeClr val="tx1"/>
              </a:solidFill>
            </a:endParaRPr>
          </a:p>
          <a:p>
            <a:pPr lvl="0"/>
            <a:endParaRPr lang="pl-PL" sz="1200" b="1" dirty="0">
              <a:solidFill>
                <a:schemeClr val="tx1"/>
              </a:solidFill>
            </a:endParaRPr>
          </a:p>
        </p:txBody>
      </p:sp>
      <p:sp>
        <p:nvSpPr>
          <p:cNvPr id="5" name="Objaśnienie liniowe 1 (kreska) 4"/>
          <p:cNvSpPr/>
          <p:nvPr/>
        </p:nvSpPr>
        <p:spPr>
          <a:xfrm>
            <a:off x="1453862" y="3655477"/>
            <a:ext cx="2572328" cy="344614"/>
          </a:xfrm>
          <a:prstGeom prst="accentCallout1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1200" dirty="0" smtClean="0">
              <a:solidFill>
                <a:schemeClr val="tx1"/>
              </a:solidFill>
            </a:endParaRPr>
          </a:p>
          <a:p>
            <a:pPr algn="ctr"/>
            <a:endParaRPr lang="pl-PL" sz="1200" dirty="0">
              <a:solidFill>
                <a:schemeClr val="tx1"/>
              </a:solidFill>
            </a:endParaRPr>
          </a:p>
          <a:p>
            <a:pPr algn="ctr"/>
            <a:r>
              <a:rPr lang="pl-PL" sz="1200" dirty="0" smtClean="0">
                <a:solidFill>
                  <a:schemeClr val="tx1"/>
                </a:solidFill>
              </a:rPr>
              <a:t>numer </a:t>
            </a:r>
            <a:r>
              <a:rPr lang="pl-PL" sz="1200" dirty="0">
                <a:solidFill>
                  <a:schemeClr val="tx1"/>
                </a:solidFill>
              </a:rPr>
              <a:t>rezerwacji lub </a:t>
            </a:r>
            <a:r>
              <a:rPr lang="pl-PL" sz="1200" dirty="0" smtClean="0">
                <a:solidFill>
                  <a:schemeClr val="tx1"/>
                </a:solidFill>
              </a:rPr>
              <a:t>umowy</a:t>
            </a:r>
            <a:endParaRPr lang="pl-PL" sz="1200" dirty="0">
              <a:solidFill>
                <a:schemeClr val="tx1"/>
              </a:solidFill>
            </a:endParaRPr>
          </a:p>
          <a:p>
            <a:pPr algn="ctr"/>
            <a:endParaRPr lang="pl-PL" dirty="0"/>
          </a:p>
        </p:txBody>
      </p:sp>
      <p:sp>
        <p:nvSpPr>
          <p:cNvPr id="29" name="Objaśnienie liniowe 1 (kreska) 28"/>
          <p:cNvSpPr/>
          <p:nvPr/>
        </p:nvSpPr>
        <p:spPr>
          <a:xfrm>
            <a:off x="5206903" y="3889395"/>
            <a:ext cx="2572328" cy="347335"/>
          </a:xfrm>
          <a:prstGeom prst="accentCallout1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1200" dirty="0" smtClean="0">
              <a:solidFill>
                <a:schemeClr val="tx1"/>
              </a:solidFill>
            </a:endParaRPr>
          </a:p>
          <a:p>
            <a:pPr algn="ctr"/>
            <a:endParaRPr lang="pl-PL" sz="1200" dirty="0">
              <a:solidFill>
                <a:schemeClr val="tx1"/>
              </a:solidFill>
            </a:endParaRPr>
          </a:p>
          <a:p>
            <a:pPr algn="ctr"/>
            <a:r>
              <a:rPr lang="pl-PL" sz="1200" dirty="0">
                <a:solidFill>
                  <a:schemeClr val="tx1"/>
                </a:solidFill>
              </a:rPr>
              <a:t>t</a:t>
            </a:r>
            <a:r>
              <a:rPr lang="pl-PL" sz="1200" dirty="0" smtClean="0">
                <a:solidFill>
                  <a:schemeClr val="tx1"/>
                </a:solidFill>
              </a:rPr>
              <a:t>ermin zawarcia umowy</a:t>
            </a:r>
            <a:endParaRPr lang="pl-PL" sz="1200" dirty="0">
              <a:solidFill>
                <a:schemeClr val="tx1"/>
              </a:solidFill>
            </a:endParaRPr>
          </a:p>
          <a:p>
            <a:pPr algn="ctr"/>
            <a:endParaRPr lang="pl-PL" dirty="0"/>
          </a:p>
        </p:txBody>
      </p:sp>
      <p:sp>
        <p:nvSpPr>
          <p:cNvPr id="30" name="Objaśnienie liniowe 1 (kreska) 29"/>
          <p:cNvSpPr/>
          <p:nvPr/>
        </p:nvSpPr>
        <p:spPr>
          <a:xfrm>
            <a:off x="1453862" y="4233827"/>
            <a:ext cx="2572328" cy="343442"/>
          </a:xfrm>
          <a:prstGeom prst="accentCallout1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1200" dirty="0" smtClean="0">
              <a:solidFill>
                <a:schemeClr val="tx1"/>
              </a:solidFill>
            </a:endParaRPr>
          </a:p>
          <a:p>
            <a:pPr algn="ctr"/>
            <a:endParaRPr lang="pl-PL" sz="1200" dirty="0">
              <a:solidFill>
                <a:schemeClr val="tx1"/>
              </a:solidFill>
            </a:endParaRPr>
          </a:p>
          <a:p>
            <a:pPr algn="ctr"/>
            <a:r>
              <a:rPr lang="pl-PL" sz="1200" dirty="0">
                <a:solidFill>
                  <a:schemeClr val="tx1"/>
                </a:solidFill>
              </a:rPr>
              <a:t>t</a:t>
            </a:r>
            <a:r>
              <a:rPr lang="pl-PL" sz="1200" dirty="0" smtClean="0">
                <a:solidFill>
                  <a:schemeClr val="tx1"/>
                </a:solidFill>
              </a:rPr>
              <a:t>ermin IT lub wykonania usługi w ramach </a:t>
            </a:r>
            <a:r>
              <a:rPr lang="pl-PL" sz="1200" dirty="0" err="1" smtClean="0">
                <a:solidFill>
                  <a:schemeClr val="tx1"/>
                </a:solidFill>
              </a:rPr>
              <a:t>PUT</a:t>
            </a:r>
            <a:r>
              <a:rPr lang="pl-PL" sz="1200" dirty="0" smtClean="0">
                <a:solidFill>
                  <a:schemeClr val="tx1"/>
                </a:solidFill>
              </a:rPr>
              <a:t> </a:t>
            </a:r>
            <a:endParaRPr lang="pl-PL" sz="1200" dirty="0">
              <a:solidFill>
                <a:schemeClr val="tx1"/>
              </a:solidFill>
            </a:endParaRPr>
          </a:p>
          <a:p>
            <a:pPr algn="ctr"/>
            <a:endParaRPr lang="pl-PL" dirty="0"/>
          </a:p>
        </p:txBody>
      </p:sp>
      <p:sp>
        <p:nvSpPr>
          <p:cNvPr id="31" name="Objaśnienie liniowe 1 (kreska) 30"/>
          <p:cNvSpPr/>
          <p:nvPr/>
        </p:nvSpPr>
        <p:spPr>
          <a:xfrm>
            <a:off x="5212772" y="3359046"/>
            <a:ext cx="2572328" cy="272809"/>
          </a:xfrm>
          <a:prstGeom prst="accentCallout1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1200" dirty="0">
                <a:solidFill>
                  <a:schemeClr val="tx1"/>
                </a:solidFill>
              </a:rPr>
              <a:t>liczbę podróżnych objętych </a:t>
            </a:r>
            <a:r>
              <a:rPr lang="pl-PL" sz="1200" dirty="0" smtClean="0">
                <a:solidFill>
                  <a:schemeClr val="tx1"/>
                </a:solidFill>
              </a:rPr>
              <a:t>umową</a:t>
            </a:r>
            <a:endParaRPr lang="pl-PL" sz="1200" dirty="0">
              <a:solidFill>
                <a:schemeClr val="tx1"/>
              </a:solidFill>
            </a:endParaRPr>
          </a:p>
        </p:txBody>
      </p:sp>
      <p:sp>
        <p:nvSpPr>
          <p:cNvPr id="32" name="Objaśnienie liniowe 1 (kreska) 31"/>
          <p:cNvSpPr/>
          <p:nvPr/>
        </p:nvSpPr>
        <p:spPr>
          <a:xfrm>
            <a:off x="5206903" y="4519931"/>
            <a:ext cx="2572328" cy="294202"/>
          </a:xfrm>
          <a:prstGeom prst="accentCallout1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1200" dirty="0">
                <a:solidFill>
                  <a:schemeClr val="tx1"/>
                </a:solidFill>
              </a:rPr>
              <a:t>ł</a:t>
            </a:r>
            <a:r>
              <a:rPr lang="pl-PL" sz="1200" dirty="0" smtClean="0">
                <a:solidFill>
                  <a:schemeClr val="tx1"/>
                </a:solidFill>
              </a:rPr>
              <a:t>ączą cenę usług </a:t>
            </a:r>
            <a:r>
              <a:rPr lang="pl-PL" sz="1200" dirty="0">
                <a:solidFill>
                  <a:schemeClr val="tx1"/>
                </a:solidFill>
              </a:rPr>
              <a:t>objętych </a:t>
            </a:r>
            <a:r>
              <a:rPr lang="pl-PL" sz="1200" dirty="0" smtClean="0">
                <a:solidFill>
                  <a:schemeClr val="tx1"/>
                </a:solidFill>
              </a:rPr>
              <a:t>umową</a:t>
            </a:r>
            <a:endParaRPr lang="pl-PL" sz="1200" dirty="0">
              <a:solidFill>
                <a:schemeClr val="tx1"/>
              </a:solidFill>
            </a:endParaRPr>
          </a:p>
        </p:txBody>
      </p:sp>
      <p:sp>
        <p:nvSpPr>
          <p:cNvPr id="33" name="Objaśnienie liniowe 1 (kreska) 32"/>
          <p:cNvSpPr/>
          <p:nvPr/>
        </p:nvSpPr>
        <p:spPr>
          <a:xfrm>
            <a:off x="1453862" y="4868411"/>
            <a:ext cx="2572328" cy="294202"/>
          </a:xfrm>
          <a:prstGeom prst="accentCallout1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1200">
                <a:solidFill>
                  <a:schemeClr val="tx1"/>
                </a:solidFill>
              </a:rPr>
              <a:t>miejsce lub trasę wykonania umowy</a:t>
            </a:r>
            <a:endParaRPr lang="pl-PL" sz="1200" dirty="0">
              <a:solidFill>
                <a:schemeClr val="tx1"/>
              </a:solidFill>
            </a:endParaRPr>
          </a:p>
        </p:txBody>
      </p:sp>
      <p:sp>
        <p:nvSpPr>
          <p:cNvPr id="35" name="Objaśnienie liniowe 1 (kreska) 34"/>
          <p:cNvSpPr/>
          <p:nvPr/>
        </p:nvSpPr>
        <p:spPr>
          <a:xfrm>
            <a:off x="5206903" y="5039667"/>
            <a:ext cx="2572328" cy="411348"/>
          </a:xfrm>
          <a:prstGeom prst="accentCallout1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1200" dirty="0">
                <a:solidFill>
                  <a:schemeClr val="tx1"/>
                </a:solidFill>
              </a:rPr>
              <a:t>rodzaj środka transportu, jeśli przewóz jest objęty umowa</a:t>
            </a:r>
          </a:p>
        </p:txBody>
      </p:sp>
      <p:sp>
        <p:nvSpPr>
          <p:cNvPr id="36" name="Objaśnienie liniowe 1 (kreska) 35"/>
          <p:cNvSpPr/>
          <p:nvPr/>
        </p:nvSpPr>
        <p:spPr>
          <a:xfrm>
            <a:off x="5206903" y="5658757"/>
            <a:ext cx="2572328" cy="388331"/>
          </a:xfrm>
          <a:prstGeom prst="accentCallout1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1200" dirty="0">
                <a:solidFill>
                  <a:schemeClr val="tx1"/>
                </a:solidFill>
              </a:rPr>
              <a:t>terminy i wysokość faktycznie dokonanych przedpłat</a:t>
            </a:r>
          </a:p>
        </p:txBody>
      </p:sp>
      <p:sp>
        <p:nvSpPr>
          <p:cNvPr id="37" name="Objaśnienie liniowe 1 (kreska) 36"/>
          <p:cNvSpPr/>
          <p:nvPr/>
        </p:nvSpPr>
        <p:spPr>
          <a:xfrm>
            <a:off x="1453862" y="5361490"/>
            <a:ext cx="2572328" cy="457978"/>
          </a:xfrm>
          <a:prstGeom prst="accentCallout1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1200" dirty="0">
                <a:solidFill>
                  <a:schemeClr val="tx1"/>
                </a:solidFill>
              </a:rPr>
              <a:t>termin i wysokość zwrotu wpłat podróżnemu, jeśli zwrot został dokonany</a:t>
            </a:r>
          </a:p>
        </p:txBody>
      </p:sp>
    </p:spTree>
    <p:extLst>
      <p:ext uri="{BB962C8B-B14F-4D97-AF65-F5344CB8AC3E}">
        <p14:creationId xmlns:p14="http://schemas.microsoft.com/office/powerpoint/2010/main" val="535712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3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32" name="Grupa 31"/>
          <p:cNvGrpSpPr/>
          <p:nvPr/>
        </p:nvGrpSpPr>
        <p:grpSpPr>
          <a:xfrm>
            <a:off x="554656" y="1181100"/>
            <a:ext cx="8034688" cy="481802"/>
            <a:chOff x="0" y="0"/>
            <a:chExt cx="2959530" cy="913822"/>
          </a:xfrm>
        </p:grpSpPr>
        <p:sp>
          <p:nvSpPr>
            <p:cNvPr id="33" name="Prostokąt zaokrąglony 32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34" name="Prostokąt 33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RYS HISTORYCZNY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3" name="Prostokąt 2"/>
          <p:cNvSpPr/>
          <p:nvPr/>
        </p:nvSpPr>
        <p:spPr>
          <a:xfrm>
            <a:off x="554656" y="1967345"/>
            <a:ext cx="7976569" cy="391621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pl-PL" sz="1200" dirty="0">
                <a:solidFill>
                  <a:schemeClr val="tx1"/>
                </a:solidFill>
              </a:rPr>
              <a:t>W związku z pojawieniem się na rynku nowych kanałów dystrybucji (</a:t>
            </a:r>
            <a:r>
              <a:rPr lang="pl-PL" sz="1200" dirty="0" err="1">
                <a:solidFill>
                  <a:schemeClr val="tx1"/>
                </a:solidFill>
              </a:rPr>
              <a:t>internet</a:t>
            </a:r>
            <a:r>
              <a:rPr lang="pl-PL" sz="1200" dirty="0">
                <a:solidFill>
                  <a:schemeClr val="tx1"/>
                </a:solidFill>
              </a:rPr>
              <a:t>), </a:t>
            </a:r>
            <a:r>
              <a:rPr lang="pl-PL" sz="1200" dirty="0" smtClean="0">
                <a:solidFill>
                  <a:schemeClr val="tx1"/>
                </a:solidFill>
              </a:rPr>
              <a:t>jak również koniecznością </a:t>
            </a:r>
            <a:r>
              <a:rPr lang="pl-PL" sz="1200" dirty="0">
                <a:solidFill>
                  <a:schemeClr val="tx1"/>
                </a:solidFill>
              </a:rPr>
              <a:t>objęcia ochroną konsumentów, którzy uczestniczą w wyjazdach organizowanych przez podmioty dotychczas nieobjęte przepisami ustawy </a:t>
            </a:r>
            <a:r>
              <a:rPr lang="pl-PL" sz="1200" dirty="0" smtClean="0">
                <a:solidFill>
                  <a:schemeClr val="tx1"/>
                </a:solidFill>
              </a:rPr>
              <a:t/>
            </a:r>
            <a:br>
              <a:rPr lang="pl-PL" sz="1200" dirty="0" smtClean="0">
                <a:solidFill>
                  <a:schemeClr val="tx1"/>
                </a:solidFill>
              </a:rPr>
            </a:br>
            <a:r>
              <a:rPr lang="pl-PL" sz="1200" dirty="0" smtClean="0">
                <a:solidFill>
                  <a:schemeClr val="tx1"/>
                </a:solidFill>
              </a:rPr>
              <a:t>o </a:t>
            </a:r>
            <a:r>
              <a:rPr lang="pl-PL" sz="1200" dirty="0">
                <a:solidFill>
                  <a:schemeClr val="tx1"/>
                </a:solidFill>
              </a:rPr>
              <a:t>usługach turystycznych (wypoczynek dzieci i młodzieży, działalność turystyczna stowarzyszeń i fundacji) </a:t>
            </a:r>
            <a:r>
              <a:rPr lang="pl-PL" sz="1200" dirty="0" smtClean="0">
                <a:solidFill>
                  <a:schemeClr val="tx1"/>
                </a:solidFill>
              </a:rPr>
              <a:t>postanowiono </a:t>
            </a:r>
            <a:r>
              <a:rPr lang="pl-PL" sz="1200" dirty="0">
                <a:solidFill>
                  <a:schemeClr val="tx1"/>
                </a:solidFill>
              </a:rPr>
              <a:t>dokonać  zmiany obowiązującej Dyrektywy i dostosować ją  do zmieniającej się rzeczywistości. </a:t>
            </a:r>
            <a:endParaRPr lang="pl-PL" sz="1200" dirty="0" smtClean="0">
              <a:solidFill>
                <a:schemeClr val="tx1"/>
              </a:solidFill>
            </a:endParaRPr>
          </a:p>
          <a:p>
            <a:endParaRPr lang="pl-PL" sz="1200" dirty="0">
              <a:solidFill>
                <a:schemeClr val="tx1"/>
              </a:solidFill>
            </a:endParaRPr>
          </a:p>
          <a:p>
            <a:pPr marL="171450" indent="-171450">
              <a:buFont typeface="Wingdings" panose="05000000000000000000" pitchFamily="2" charset="2"/>
              <a:buChar char="v"/>
            </a:pPr>
            <a:r>
              <a:rPr lang="pl-PL" sz="1200" dirty="0">
                <a:solidFill>
                  <a:schemeClr val="tx1"/>
                </a:solidFill>
              </a:rPr>
              <a:t>Stąd w 2015 r. uchwalono Dyrektywę Parlamentu Europejskiego i Rady (UE) nr 2015/2302 w sprawie imprez turystycznych i powiązanych usług turystycznych, której nadano charakter maksymalnej harmonizacji. Określono termin jej implementacji  do krajowych porządków prawnych do końca  2017 r. z zastrzeżeniem, że nowe prawo ma zacząć obowiązywać do 1 lipca 2018 r</a:t>
            </a:r>
            <a:r>
              <a:rPr lang="pl-PL" sz="1200" dirty="0" smtClean="0">
                <a:solidFill>
                  <a:schemeClr val="tx1"/>
                </a:solidFill>
              </a:rPr>
              <a:t>.</a:t>
            </a:r>
          </a:p>
          <a:p>
            <a:endParaRPr lang="pl-PL" sz="1200" dirty="0">
              <a:solidFill>
                <a:schemeClr val="tx1"/>
              </a:solidFill>
            </a:endParaRPr>
          </a:p>
          <a:p>
            <a:pPr marL="171450" indent="-171450">
              <a:buFont typeface="Wingdings" panose="05000000000000000000" pitchFamily="2" charset="2"/>
              <a:buChar char="v"/>
            </a:pPr>
            <a:r>
              <a:rPr lang="pl-PL" sz="1200" dirty="0">
                <a:solidFill>
                  <a:schemeClr val="tx1"/>
                </a:solidFill>
              </a:rPr>
              <a:t>Stąd  w 2017 r. opublikowano nową ustawę z dnia 24 listopada 2017 r. o imprezach turystycznych i powiązanych usługach turystycznych, która wejdzie w życie 1 lipca 2018 r.</a:t>
            </a:r>
          </a:p>
        </p:txBody>
      </p:sp>
    </p:spTree>
    <p:extLst>
      <p:ext uri="{BB962C8B-B14F-4D97-AF65-F5344CB8AC3E}">
        <p14:creationId xmlns:p14="http://schemas.microsoft.com/office/powerpoint/2010/main" val="37416360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97823" y="1162627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600" b="1" dirty="0" smtClean="0">
              <a:solidFill>
                <a:srgbClr val="FF0000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30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423513" y="998121"/>
            <a:ext cx="8034688" cy="599770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KONTROLA OT i </a:t>
              </a:r>
              <a:r>
                <a:rPr lang="pl-PL" sz="1400" b="1" dirty="0" err="1" smtClean="0">
                  <a:solidFill>
                    <a:schemeClr val="tx1"/>
                  </a:solidFill>
                  <a:latin typeface="+mj-lt"/>
                </a:rPr>
                <a:t>PUNPUT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34" name="Prostokąt 33"/>
          <p:cNvSpPr/>
          <p:nvPr/>
        </p:nvSpPr>
        <p:spPr>
          <a:xfrm>
            <a:off x="423512" y="1836100"/>
            <a:ext cx="8055326" cy="3800247"/>
          </a:xfrm>
          <a:prstGeom prst="rect">
            <a:avLst/>
          </a:prstGeom>
          <a:gradFill flip="none" rotWithShape="1">
            <a:gsLst>
              <a:gs pos="0">
                <a:schemeClr val="bg2">
                  <a:tint val="66000"/>
                  <a:satMod val="160000"/>
                </a:schemeClr>
              </a:gs>
              <a:gs pos="50000">
                <a:schemeClr val="bg2">
                  <a:tint val="44500"/>
                  <a:satMod val="160000"/>
                </a:schemeClr>
              </a:gs>
              <a:gs pos="100000">
                <a:schemeClr val="bg2">
                  <a:tint val="23500"/>
                  <a:satMod val="160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pl-PL" sz="1200" b="1" dirty="0">
              <a:solidFill>
                <a:schemeClr val="tx1"/>
              </a:solidFill>
            </a:endParaRPr>
          </a:p>
          <a:p>
            <a:pPr algn="ctr">
              <a:lnSpc>
                <a:spcPts val="1400"/>
              </a:lnSpc>
            </a:pPr>
            <a:r>
              <a:rPr lang="pl-PL" sz="1200" b="1" dirty="0" smtClean="0">
                <a:solidFill>
                  <a:srgbClr val="FF0000"/>
                </a:solidFill>
              </a:rPr>
              <a:t>PRZESTRZEGANIE WARUNKÓW WYKONYWANIA DZIAŁALNOŚCI OKREŚLONYCH USTAWĄ, </a:t>
            </a:r>
          </a:p>
          <a:p>
            <a:pPr algn="ctr">
              <a:lnSpc>
                <a:spcPts val="1400"/>
              </a:lnSpc>
            </a:pPr>
            <a:r>
              <a:rPr lang="pl-PL" sz="1200" b="1" dirty="0" smtClean="0">
                <a:solidFill>
                  <a:srgbClr val="FF0000"/>
                </a:solidFill>
              </a:rPr>
              <a:t>W SZCZEGÓLNOŚCI W ZAKRESIE WYSOKOŚCI ZABEZPIECZENIA FINANSOWEGO </a:t>
            </a:r>
          </a:p>
          <a:p>
            <a:pPr algn="ctr">
              <a:lnSpc>
                <a:spcPts val="1400"/>
              </a:lnSpc>
            </a:pPr>
            <a:r>
              <a:rPr lang="pl-PL" sz="1200" b="1" dirty="0" smtClean="0">
                <a:solidFill>
                  <a:srgbClr val="FF0000"/>
                </a:solidFill>
              </a:rPr>
              <a:t>ORAZ WNOSZENIA SKŁADEK NA TURYSTYCZNY FUNDUSZ GWARANCYJNY.</a:t>
            </a:r>
          </a:p>
          <a:p>
            <a:endParaRPr lang="pl-PL" sz="1200" dirty="0" smtClean="0">
              <a:solidFill>
                <a:schemeClr val="tx1"/>
              </a:solidFill>
            </a:endParaRPr>
          </a:p>
          <a:p>
            <a:r>
              <a:rPr lang="pl-PL" sz="1200" dirty="0" smtClean="0">
                <a:solidFill>
                  <a:schemeClr val="tx1"/>
                </a:solidFill>
              </a:rPr>
              <a:t>OT </a:t>
            </a:r>
            <a:r>
              <a:rPr lang="pl-PL" sz="1200" dirty="0">
                <a:solidFill>
                  <a:schemeClr val="tx1"/>
                </a:solidFill>
              </a:rPr>
              <a:t>i </a:t>
            </a:r>
            <a:r>
              <a:rPr lang="pl-PL" sz="1200" dirty="0" err="1">
                <a:solidFill>
                  <a:schemeClr val="tx1"/>
                </a:solidFill>
              </a:rPr>
              <a:t>PUNPUT</a:t>
            </a:r>
            <a:r>
              <a:rPr lang="pl-PL" sz="1200" dirty="0">
                <a:solidFill>
                  <a:schemeClr val="tx1"/>
                </a:solidFill>
              </a:rPr>
              <a:t> są obowiązani spełniać następujące warunki</a:t>
            </a:r>
            <a:r>
              <a:rPr lang="pl-PL" sz="1200" dirty="0" smtClean="0">
                <a:solidFill>
                  <a:schemeClr val="tx1"/>
                </a:solidFill>
              </a:rPr>
              <a:t>:</a:t>
            </a:r>
            <a:endParaRPr lang="pl-PL" sz="1200" b="1" dirty="0">
              <a:solidFill>
                <a:srgbClr val="FF0000"/>
              </a:solidFill>
            </a:endParaRPr>
          </a:p>
          <a:p>
            <a:pPr>
              <a:lnSpc>
                <a:spcPct val="150000"/>
              </a:lnSpc>
            </a:pPr>
            <a:r>
              <a:rPr lang="pl-PL" sz="1200" b="1" u="sng" dirty="0">
                <a:solidFill>
                  <a:schemeClr val="tx1"/>
                </a:solidFill>
              </a:rPr>
              <a:t>Prowadzić wykaz umów o udział w imprezie turystycznej oraz umów zawartych przez podróżnego z </a:t>
            </a:r>
            <a:r>
              <a:rPr lang="pl-PL" sz="1200" b="1" u="sng" dirty="0" smtClean="0">
                <a:solidFill>
                  <a:schemeClr val="tx1"/>
                </a:solidFill>
              </a:rPr>
              <a:t>OT i </a:t>
            </a:r>
            <a:r>
              <a:rPr lang="pl-PL" sz="1200" b="1" u="sng" dirty="0" err="1" smtClean="0">
                <a:solidFill>
                  <a:schemeClr val="tx1"/>
                </a:solidFill>
              </a:rPr>
              <a:t>PUNPUT</a:t>
            </a:r>
            <a:r>
              <a:rPr lang="pl-PL" sz="1200" b="1" u="sng" dirty="0" smtClean="0">
                <a:solidFill>
                  <a:schemeClr val="tx1"/>
                </a:solidFill>
              </a:rPr>
              <a:t>.</a:t>
            </a:r>
          </a:p>
          <a:p>
            <a:pPr>
              <a:lnSpc>
                <a:spcPct val="150000"/>
              </a:lnSpc>
            </a:pPr>
            <a:endParaRPr lang="pl-PL" sz="1200" b="1" u="sng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endParaRPr lang="pl-PL" sz="1200" b="1" u="sng" dirty="0" smtClean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endParaRPr lang="pl-PL" sz="1200" b="1" u="sng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endParaRPr lang="pl-PL" sz="1200" b="1" u="sng" dirty="0" smtClean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endParaRPr lang="pl-PL" sz="1200" b="1" u="sng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endParaRPr lang="pl-PL" sz="1200" b="1" u="sng" dirty="0" smtClean="0">
              <a:solidFill>
                <a:schemeClr val="tx1"/>
              </a:solidFill>
            </a:endParaRPr>
          </a:p>
          <a:p>
            <a:r>
              <a:rPr lang="pl-PL" sz="1200" b="1" dirty="0" smtClean="0">
                <a:solidFill>
                  <a:schemeClr val="tx1"/>
                </a:solidFill>
              </a:rPr>
              <a:t>* </a:t>
            </a:r>
            <a:r>
              <a:rPr lang="pl-PL" sz="1200" dirty="0" smtClean="0">
                <a:solidFill>
                  <a:schemeClr val="tx1"/>
                </a:solidFill>
              </a:rPr>
              <a:t>Kraj docelowy</a:t>
            </a:r>
          </a:p>
          <a:p>
            <a:r>
              <a:rPr lang="pl-PL" sz="1200" b="1" dirty="0" smtClean="0">
                <a:solidFill>
                  <a:schemeClr val="tx1"/>
                </a:solidFill>
              </a:rPr>
              <a:t>** </a:t>
            </a:r>
            <a:r>
              <a:rPr lang="pl-PL" sz="1200" dirty="0" smtClean="0">
                <a:solidFill>
                  <a:schemeClr val="tx1"/>
                </a:solidFill>
              </a:rPr>
              <a:t>czarter / lot rejsowy / pociąg / autokar / dojazd własny / inne</a:t>
            </a:r>
            <a:endParaRPr lang="pl-PL" sz="1200" b="1" dirty="0" smtClean="0">
              <a:solidFill>
                <a:schemeClr val="tx1"/>
              </a:solidFill>
            </a:endParaRPr>
          </a:p>
          <a:p>
            <a:pPr lvl="0"/>
            <a:endParaRPr lang="pl-PL" sz="1200" b="1" dirty="0">
              <a:solidFill>
                <a:schemeClr val="tx1"/>
              </a:solidFill>
            </a:endParaRPr>
          </a:p>
          <a:p>
            <a:pPr lvl="0"/>
            <a:endParaRPr lang="pl-PL" sz="1200" b="1" dirty="0">
              <a:solidFill>
                <a:schemeClr val="tx1"/>
              </a:solidFill>
            </a:endParaRPr>
          </a:p>
        </p:txBody>
      </p:sp>
      <p:graphicFrame>
        <p:nvGraphicFramePr>
          <p:cNvPr id="5" name="Tabela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4841600"/>
              </p:ext>
            </p:extLst>
          </p:nvPr>
        </p:nvGraphicFramePr>
        <p:xfrm>
          <a:off x="496176" y="3355713"/>
          <a:ext cx="7889359" cy="1386016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466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12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23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67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3851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3049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3123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2678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0676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0676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60676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60750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60750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0">
                <a:tc gridSpan="13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000" dirty="0">
                          <a:solidFill>
                            <a:schemeClr val="tx1"/>
                          </a:solidFill>
                          <a:effectLst/>
                        </a:rPr>
                        <a:t>WYKAZ UMÓW</a:t>
                      </a:r>
                      <a:endParaRPr lang="pl-PL" sz="1100" dirty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000" dirty="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700" dirty="0">
                          <a:solidFill>
                            <a:schemeClr val="tx1"/>
                          </a:solidFill>
                          <a:effectLst/>
                        </a:rPr>
                        <a:t>Nr rezerwacji lub umowy</a:t>
                      </a:r>
                      <a:endParaRPr lang="pl-PL" sz="7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800" dirty="0">
                          <a:solidFill>
                            <a:schemeClr val="tx1"/>
                          </a:solidFill>
                          <a:effectLst/>
                        </a:rPr>
                        <a:t>Termin zawarcia umowy</a:t>
                      </a:r>
                      <a:endParaRPr lang="pl-PL" sz="11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800" dirty="0">
                          <a:solidFill>
                            <a:schemeClr val="tx1"/>
                          </a:solidFill>
                          <a:effectLst/>
                        </a:rPr>
                        <a:t>Termin imprezy turystycznej lub </a:t>
                      </a:r>
                      <a:r>
                        <a:rPr lang="pl-PL" sz="800" dirty="0" err="1">
                          <a:solidFill>
                            <a:schemeClr val="tx1"/>
                          </a:solidFill>
                          <a:effectLst/>
                        </a:rPr>
                        <a:t>PUT</a:t>
                      </a:r>
                      <a:endParaRPr lang="pl-PL" sz="11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700" dirty="0">
                          <a:solidFill>
                            <a:schemeClr val="tx1"/>
                          </a:solidFill>
                          <a:effectLst/>
                        </a:rPr>
                        <a:t>Liczba podróżnych</a:t>
                      </a:r>
                      <a:endParaRPr lang="pl-PL" sz="7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800" dirty="0">
                          <a:solidFill>
                            <a:schemeClr val="tx1"/>
                          </a:solidFill>
                          <a:effectLst/>
                        </a:rPr>
                        <a:t>Łączna cena</a:t>
                      </a:r>
                      <a:endParaRPr lang="pl-PL" sz="11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800" dirty="0">
                          <a:solidFill>
                            <a:schemeClr val="tx1"/>
                          </a:solidFill>
                          <a:effectLst/>
                        </a:rPr>
                        <a:t>Miejsce lub trasa*</a:t>
                      </a:r>
                      <a:endParaRPr lang="pl-PL" sz="11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800" dirty="0">
                          <a:solidFill>
                            <a:schemeClr val="tx1"/>
                          </a:solidFill>
                          <a:effectLst/>
                        </a:rPr>
                        <a:t>Środek transportu**</a:t>
                      </a:r>
                      <a:endParaRPr lang="pl-PL" sz="11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800" dirty="0">
                          <a:solidFill>
                            <a:schemeClr val="tx1"/>
                          </a:solidFill>
                          <a:effectLst/>
                        </a:rPr>
                        <a:t>Termin  dokonania 1 przedpłaty</a:t>
                      </a:r>
                      <a:endParaRPr lang="pl-PL" sz="11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800" dirty="0">
                          <a:solidFill>
                            <a:schemeClr val="tx1"/>
                          </a:solidFill>
                          <a:effectLst/>
                        </a:rPr>
                        <a:t>Wysokość dokonania 1 przedpłaty</a:t>
                      </a:r>
                      <a:endParaRPr lang="pl-PL" sz="11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800" dirty="0">
                          <a:solidFill>
                            <a:schemeClr val="tx1"/>
                          </a:solidFill>
                          <a:effectLst/>
                        </a:rPr>
                        <a:t>Termin  dokonania 2 przedpłaty</a:t>
                      </a:r>
                      <a:endParaRPr lang="pl-PL" sz="11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800" dirty="0">
                          <a:solidFill>
                            <a:schemeClr val="tx1"/>
                          </a:solidFill>
                          <a:effectLst/>
                        </a:rPr>
                        <a:t>Wysokość dokonania 2 przedpłaty</a:t>
                      </a:r>
                      <a:endParaRPr lang="pl-PL" sz="11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800">
                          <a:solidFill>
                            <a:schemeClr val="tx1"/>
                          </a:solidFill>
                          <a:effectLst/>
                        </a:rPr>
                        <a:t>Termin zwrotu wpłat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800">
                          <a:solidFill>
                            <a:schemeClr val="tx1"/>
                          </a:solidFill>
                          <a:effectLst/>
                        </a:rPr>
                        <a:t>Kwota zwrotu wpłat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 dirty="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 dirty="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l-PL" sz="1100" dirty="0">
                          <a:solidFill>
                            <a:schemeClr val="tx1"/>
                          </a:solidFill>
                          <a:effectLst/>
                        </a:rPr>
                        <a:t> </a:t>
                      </a:r>
                      <a:endParaRPr lang="pl-PL" sz="11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617591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97823" y="1162627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600" b="1" dirty="0" smtClean="0">
              <a:solidFill>
                <a:srgbClr val="FF0000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31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423513" y="998121"/>
            <a:ext cx="8034688" cy="599770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KONTROLA OT i </a:t>
              </a:r>
              <a:r>
                <a:rPr lang="pl-PL" sz="1400" b="1" dirty="0" err="1" smtClean="0">
                  <a:solidFill>
                    <a:schemeClr val="tx1"/>
                  </a:solidFill>
                  <a:latin typeface="+mj-lt"/>
                </a:rPr>
                <a:t>PUNPUT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34" name="Prostokąt 33"/>
          <p:cNvSpPr/>
          <p:nvPr/>
        </p:nvSpPr>
        <p:spPr>
          <a:xfrm>
            <a:off x="423512" y="1836100"/>
            <a:ext cx="8055326" cy="3800247"/>
          </a:xfrm>
          <a:prstGeom prst="rect">
            <a:avLst/>
          </a:prstGeom>
          <a:gradFill flip="none" rotWithShape="1">
            <a:gsLst>
              <a:gs pos="0">
                <a:schemeClr val="bg2">
                  <a:tint val="66000"/>
                  <a:satMod val="160000"/>
                </a:schemeClr>
              </a:gs>
              <a:gs pos="50000">
                <a:schemeClr val="bg2">
                  <a:tint val="44500"/>
                  <a:satMod val="160000"/>
                </a:schemeClr>
              </a:gs>
              <a:gs pos="100000">
                <a:schemeClr val="bg2">
                  <a:tint val="23500"/>
                  <a:satMod val="160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1400"/>
              </a:lnSpc>
            </a:pPr>
            <a:r>
              <a:rPr lang="pl-PL" sz="1200" b="1" dirty="0">
                <a:solidFill>
                  <a:srgbClr val="FF0000"/>
                </a:solidFill>
              </a:rPr>
              <a:t>PRZESTRZEGANIE WARUNKÓW WYKONYWANIA DZIAŁALNOŚCI OKREŚLONYCH USTAWĄ, </a:t>
            </a:r>
          </a:p>
          <a:p>
            <a:pPr algn="ctr">
              <a:lnSpc>
                <a:spcPts val="1400"/>
              </a:lnSpc>
            </a:pPr>
            <a:r>
              <a:rPr lang="pl-PL" sz="1200" b="1" dirty="0">
                <a:solidFill>
                  <a:srgbClr val="FF0000"/>
                </a:solidFill>
              </a:rPr>
              <a:t>W SZCZEGÓLNOŚCI W ZAKRESIE WYSOKOŚCI ZABEZPIECZENIA FINANSOWEGO </a:t>
            </a:r>
          </a:p>
          <a:p>
            <a:pPr algn="ctr">
              <a:lnSpc>
                <a:spcPts val="1400"/>
              </a:lnSpc>
            </a:pPr>
            <a:r>
              <a:rPr lang="pl-PL" sz="1200" b="1" dirty="0">
                <a:solidFill>
                  <a:srgbClr val="FF0000"/>
                </a:solidFill>
              </a:rPr>
              <a:t>ORAZ WNOSZENIA SKŁADEK NA TURYSTYCZNY FUNDUSZ GWARANCYJNY</a:t>
            </a:r>
            <a:r>
              <a:rPr lang="pl-PL" sz="1200" b="1" dirty="0" smtClean="0">
                <a:solidFill>
                  <a:srgbClr val="FF0000"/>
                </a:solidFill>
              </a:rPr>
              <a:t>.</a:t>
            </a:r>
          </a:p>
          <a:p>
            <a:pPr algn="ctr">
              <a:lnSpc>
                <a:spcPts val="1400"/>
              </a:lnSpc>
            </a:pPr>
            <a:endParaRPr lang="pl-PL" sz="1200" b="1" dirty="0">
              <a:solidFill>
                <a:srgbClr val="FF0000"/>
              </a:solidFill>
            </a:endParaRPr>
          </a:p>
          <a:p>
            <a:pPr algn="ctr">
              <a:lnSpc>
                <a:spcPts val="1400"/>
              </a:lnSpc>
            </a:pPr>
            <a:endParaRPr lang="pl-PL" sz="1200" b="1" dirty="0">
              <a:solidFill>
                <a:srgbClr val="FF0000"/>
              </a:solidFill>
            </a:endParaRPr>
          </a:p>
          <a:p>
            <a:endParaRPr lang="pl-PL" sz="1200" dirty="0">
              <a:solidFill>
                <a:schemeClr val="tx1"/>
              </a:solidFill>
            </a:endParaRPr>
          </a:p>
          <a:p>
            <a:r>
              <a:rPr lang="pl-PL" sz="1200" dirty="0">
                <a:solidFill>
                  <a:schemeClr val="tx1"/>
                </a:solidFill>
              </a:rPr>
              <a:t>OT i </a:t>
            </a:r>
            <a:r>
              <a:rPr lang="pl-PL" sz="1200" dirty="0" err="1">
                <a:solidFill>
                  <a:schemeClr val="tx1"/>
                </a:solidFill>
              </a:rPr>
              <a:t>PUNPUT</a:t>
            </a:r>
            <a:r>
              <a:rPr lang="pl-PL" sz="1200" dirty="0">
                <a:solidFill>
                  <a:schemeClr val="tx1"/>
                </a:solidFill>
              </a:rPr>
              <a:t> są obowiązani spełniać następujące warunki</a:t>
            </a:r>
            <a:r>
              <a:rPr lang="pl-PL" sz="1200" dirty="0" smtClean="0">
                <a:solidFill>
                  <a:schemeClr val="tx1"/>
                </a:solidFill>
              </a:rPr>
              <a:t>:</a:t>
            </a:r>
          </a:p>
          <a:p>
            <a:endParaRPr lang="pl-PL" sz="1200" dirty="0" smtClean="0">
              <a:solidFill>
                <a:schemeClr val="tx1"/>
              </a:solidFill>
            </a:endParaRPr>
          </a:p>
          <a:p>
            <a:r>
              <a:rPr lang="pl-PL" sz="1200" b="1" u="sng" dirty="0" smtClean="0">
                <a:solidFill>
                  <a:schemeClr val="tx1"/>
                </a:solidFill>
              </a:rPr>
              <a:t>Składać </a:t>
            </a:r>
            <a:r>
              <a:rPr lang="pl-PL" sz="1200" b="1" u="sng" dirty="0">
                <a:solidFill>
                  <a:schemeClr val="tx1"/>
                </a:solidFill>
              </a:rPr>
              <a:t>do Ubezpieczeniowego Funduszu Gwarancyjnego deklaracje – w terminie do 21 dnia miesiąca następującego po danym okresie</a:t>
            </a:r>
            <a:r>
              <a:rPr lang="pl-PL" sz="1200" b="1" u="sng" dirty="0" smtClean="0">
                <a:solidFill>
                  <a:schemeClr val="tx1"/>
                </a:solidFill>
              </a:rPr>
              <a:t>.</a:t>
            </a:r>
          </a:p>
          <a:p>
            <a:endParaRPr lang="pl-PL" sz="1200" b="1" u="sng" dirty="0">
              <a:solidFill>
                <a:schemeClr val="tx1"/>
              </a:solidFill>
            </a:endParaRPr>
          </a:p>
          <a:p>
            <a:r>
              <a:rPr lang="pl-PL" sz="1200" b="1" u="sng" dirty="0">
                <a:solidFill>
                  <a:schemeClr val="tx1"/>
                </a:solidFill>
              </a:rPr>
              <a:t>Realizować wobec podróżnych obowiązki informacyjne</a:t>
            </a:r>
            <a:r>
              <a:rPr lang="pl-PL" sz="1200" b="1" u="sng" dirty="0" smtClean="0">
                <a:solidFill>
                  <a:schemeClr val="tx1"/>
                </a:solidFill>
              </a:rPr>
              <a:t>.</a:t>
            </a:r>
          </a:p>
          <a:p>
            <a:endParaRPr lang="pl-PL" sz="1200" b="1" u="sng" dirty="0">
              <a:solidFill>
                <a:schemeClr val="tx1"/>
              </a:solidFill>
            </a:endParaRPr>
          </a:p>
          <a:p>
            <a:endParaRPr lang="pl-PL" sz="1200" b="1" dirty="0">
              <a:solidFill>
                <a:schemeClr val="tx1"/>
              </a:solidFill>
            </a:endParaRPr>
          </a:p>
          <a:p>
            <a:endParaRPr lang="pl-PL" sz="12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19421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97823" y="1162627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600" b="1" dirty="0" smtClean="0">
              <a:solidFill>
                <a:srgbClr val="FF0000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32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423513" y="998121"/>
            <a:ext cx="8034688" cy="599770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KONTROLA OT i </a:t>
              </a:r>
              <a:r>
                <a:rPr lang="pl-PL" sz="1400" b="1" dirty="0" err="1" smtClean="0">
                  <a:solidFill>
                    <a:schemeClr val="tx1"/>
                  </a:solidFill>
                  <a:latin typeface="+mj-lt"/>
                </a:rPr>
                <a:t>PUNPUT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34" name="Prostokąt 33"/>
          <p:cNvSpPr/>
          <p:nvPr/>
        </p:nvSpPr>
        <p:spPr>
          <a:xfrm>
            <a:off x="423512" y="1836100"/>
            <a:ext cx="8055326" cy="4412551"/>
          </a:xfrm>
          <a:prstGeom prst="rect">
            <a:avLst/>
          </a:prstGeom>
          <a:gradFill flip="none" rotWithShape="1">
            <a:gsLst>
              <a:gs pos="0">
                <a:schemeClr val="bg2">
                  <a:tint val="66000"/>
                  <a:satMod val="160000"/>
                </a:schemeClr>
              </a:gs>
              <a:gs pos="50000">
                <a:schemeClr val="bg2">
                  <a:tint val="44500"/>
                  <a:satMod val="160000"/>
                </a:schemeClr>
              </a:gs>
              <a:gs pos="100000">
                <a:schemeClr val="bg2">
                  <a:tint val="23500"/>
                  <a:satMod val="160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1600" b="1" dirty="0" smtClean="0">
                <a:solidFill>
                  <a:srgbClr val="FF0000"/>
                </a:solidFill>
              </a:rPr>
              <a:t>OBOWIĄZKI INFORMACYJNE WOBEC PODRÓŻNYCH </a:t>
            </a:r>
          </a:p>
          <a:p>
            <a:endParaRPr lang="pl-PL" sz="1200" b="1" u="sng" dirty="0">
              <a:solidFill>
                <a:schemeClr val="tx1"/>
              </a:solidFill>
            </a:endParaRP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pl-PL" sz="1200" b="1" dirty="0">
                <a:solidFill>
                  <a:schemeClr val="tx1"/>
                </a:solidFill>
              </a:rPr>
              <a:t>OT i </a:t>
            </a:r>
            <a:r>
              <a:rPr lang="pl-PL" sz="1200" b="1" dirty="0" err="1">
                <a:solidFill>
                  <a:schemeClr val="tx1"/>
                </a:solidFill>
              </a:rPr>
              <a:t>PUNPUT</a:t>
            </a:r>
            <a:r>
              <a:rPr lang="pl-PL" sz="1200" b="1" dirty="0">
                <a:solidFill>
                  <a:schemeClr val="tx1"/>
                </a:solidFill>
              </a:rPr>
              <a:t>, przed zawarciem umowy udzielają podróżnym standardowych informacji za pośrednictwem odpowiedniego standardowego formularza informacyjnego. </a:t>
            </a:r>
            <a:endParaRPr lang="pl-PL" sz="1200" b="1" dirty="0" smtClean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endParaRPr lang="pl-PL" sz="1200" b="1" dirty="0" smtClean="0">
              <a:solidFill>
                <a:schemeClr val="tx1"/>
              </a:solidFill>
            </a:endParaRP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pl-PL" sz="1200" b="1" dirty="0" smtClean="0">
                <a:solidFill>
                  <a:schemeClr val="tx1"/>
                </a:solidFill>
              </a:rPr>
              <a:t>Formularze </a:t>
            </a:r>
            <a:r>
              <a:rPr lang="pl-PL" sz="1200" b="1" dirty="0">
                <a:solidFill>
                  <a:schemeClr val="tx1"/>
                </a:solidFill>
              </a:rPr>
              <a:t>informacyjne stanowią załączniki do ustawy o imprezach turystycznych i powiązanych usługach turystycznych</a:t>
            </a:r>
            <a:r>
              <a:rPr lang="pl-PL" sz="1200" b="1" dirty="0" smtClean="0">
                <a:solidFill>
                  <a:schemeClr val="tx1"/>
                </a:solidFill>
              </a:rPr>
              <a:t>.</a:t>
            </a:r>
          </a:p>
          <a:p>
            <a:pPr>
              <a:lnSpc>
                <a:spcPct val="150000"/>
              </a:lnSpc>
            </a:pPr>
            <a:endParaRPr lang="pl-PL" sz="1200" b="1" dirty="0" smtClean="0">
              <a:solidFill>
                <a:schemeClr val="tx1"/>
              </a:solidFill>
            </a:endParaRPr>
          </a:p>
          <a:p>
            <a:pPr marL="171450" indent="-171450">
              <a:lnSpc>
                <a:spcPct val="150000"/>
              </a:lnSpc>
              <a:spcAft>
                <a:spcPts val="600"/>
              </a:spcAft>
              <a:buFont typeface="Wingdings" panose="05000000000000000000" pitchFamily="2" charset="2"/>
              <a:buChar char="v"/>
            </a:pPr>
            <a:r>
              <a:rPr lang="pl-PL" sz="1200" b="1" dirty="0" smtClean="0">
                <a:solidFill>
                  <a:schemeClr val="tx1"/>
                </a:solidFill>
              </a:rPr>
              <a:t>Jeżeli dany </a:t>
            </a:r>
            <a:r>
              <a:rPr lang="pl-PL" sz="1200" b="1" dirty="0">
                <a:solidFill>
                  <a:schemeClr val="tx1"/>
                </a:solidFill>
              </a:rPr>
              <a:t>rodzaj powiązanych usług turystycznych nie jest objęty standardowym formularzem informacyjnym, </a:t>
            </a:r>
            <a:r>
              <a:rPr lang="pl-PL" sz="1200" b="1" dirty="0" err="1">
                <a:solidFill>
                  <a:schemeClr val="tx1"/>
                </a:solidFill>
              </a:rPr>
              <a:t>PUNPUT</a:t>
            </a:r>
            <a:r>
              <a:rPr lang="pl-PL" sz="1200" b="1" dirty="0">
                <a:solidFill>
                  <a:schemeClr val="tx1"/>
                </a:solidFill>
              </a:rPr>
              <a:t> udziela podróżnemu w jasny, zrozumiały i widoczny sposób informacji dotyczących</a:t>
            </a:r>
            <a:r>
              <a:rPr lang="pl-PL" sz="1200" b="1" dirty="0" smtClean="0">
                <a:solidFill>
                  <a:schemeClr val="tx1"/>
                </a:solidFill>
              </a:rPr>
              <a:t>:</a:t>
            </a:r>
            <a:endParaRPr lang="pl-PL" sz="1200" b="1" dirty="0">
              <a:solidFill>
                <a:schemeClr val="tx1"/>
              </a:solidFill>
            </a:endParaRPr>
          </a:p>
          <a:p>
            <a:pPr marL="628650" lvl="0" indent="-360363">
              <a:spcAft>
                <a:spcPts val="600"/>
              </a:spcAft>
              <a:buFont typeface="+mj-lt"/>
              <a:buAutoNum type="arabicPeriod"/>
            </a:pPr>
            <a:r>
              <a:rPr lang="pl-PL" sz="1200" b="1" i="1" dirty="0">
                <a:solidFill>
                  <a:schemeClr val="tx1"/>
                </a:solidFill>
              </a:rPr>
              <a:t>objęcia ochroną na wypadek niewypłacalności,</a:t>
            </a:r>
          </a:p>
          <a:p>
            <a:pPr marL="628650" lvl="0" indent="-360363">
              <a:spcAft>
                <a:spcPts val="600"/>
              </a:spcAft>
              <a:buFont typeface="+mj-lt"/>
              <a:buAutoNum type="arabicPeriod"/>
            </a:pPr>
            <a:r>
              <a:rPr lang="pl-PL" sz="1200" b="1" i="1" dirty="0">
                <a:solidFill>
                  <a:schemeClr val="tx1"/>
                </a:solidFill>
              </a:rPr>
              <a:t>wyłącznej odpowiedzialności za należyte, zgodne z umową wykonanie swojej usługi przez każdego usługodawcę z osobna,</a:t>
            </a:r>
          </a:p>
          <a:p>
            <a:pPr marL="628650" lvl="0" indent="-360363">
              <a:spcAft>
                <a:spcPts val="600"/>
              </a:spcAft>
              <a:buFont typeface="+mj-lt"/>
              <a:buAutoNum type="arabicPeriod"/>
            </a:pPr>
            <a:r>
              <a:rPr lang="pl-PL" sz="1200" b="1" i="1" dirty="0">
                <a:solidFill>
                  <a:schemeClr val="tx1"/>
                </a:solidFill>
              </a:rPr>
              <a:t>niestosowania do powiązanych usług turystycznych przepisów ustawy, które dotyczą wyłącznie imprez turystycznych.</a:t>
            </a:r>
          </a:p>
          <a:p>
            <a:endParaRPr lang="pl-PL" sz="1200" b="1" dirty="0">
              <a:solidFill>
                <a:schemeClr val="tx1"/>
              </a:solidFill>
            </a:endParaRPr>
          </a:p>
          <a:p>
            <a:endParaRPr lang="pl-PL" sz="12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79262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97823" y="1162627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600" b="1" dirty="0" smtClean="0">
              <a:solidFill>
                <a:srgbClr val="FF0000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33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423513" y="998121"/>
            <a:ext cx="8034688" cy="599770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KONTROLA OT i </a:t>
              </a:r>
              <a:r>
                <a:rPr lang="pl-PL" sz="1400" b="1" dirty="0" err="1" smtClean="0">
                  <a:solidFill>
                    <a:schemeClr val="tx1"/>
                  </a:solidFill>
                  <a:latin typeface="+mj-lt"/>
                </a:rPr>
                <a:t>PUNPUT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34" name="Prostokąt 33"/>
          <p:cNvSpPr/>
          <p:nvPr/>
        </p:nvSpPr>
        <p:spPr>
          <a:xfrm>
            <a:off x="423512" y="1836099"/>
            <a:ext cx="8055326" cy="4412551"/>
          </a:xfrm>
          <a:prstGeom prst="rect">
            <a:avLst/>
          </a:prstGeom>
          <a:gradFill flip="none" rotWithShape="1">
            <a:gsLst>
              <a:gs pos="0">
                <a:schemeClr val="bg2">
                  <a:tint val="66000"/>
                  <a:satMod val="160000"/>
                </a:schemeClr>
              </a:gs>
              <a:gs pos="50000">
                <a:schemeClr val="bg2">
                  <a:tint val="44500"/>
                  <a:satMod val="160000"/>
                </a:schemeClr>
              </a:gs>
              <a:gs pos="100000">
                <a:schemeClr val="bg2">
                  <a:tint val="23500"/>
                  <a:satMod val="160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1600" b="1" dirty="0" smtClean="0">
                <a:solidFill>
                  <a:srgbClr val="FF0000"/>
                </a:solidFill>
              </a:rPr>
              <a:t>OBOWIĄZKI INFORMACYJNE WOBEC PODRÓŻNYCH </a:t>
            </a:r>
          </a:p>
          <a:p>
            <a:endParaRPr lang="pl-PL" sz="1200" b="1" u="sng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r>
              <a:rPr lang="pl-PL" sz="1200" b="1" dirty="0">
                <a:solidFill>
                  <a:schemeClr val="tx1"/>
                </a:solidFill>
              </a:rPr>
              <a:t>Przed zawarciem umowy należy przekazać podróżnemu m.in. takie informacje jak:</a:t>
            </a:r>
          </a:p>
          <a:p>
            <a:pPr lvl="0">
              <a:lnSpc>
                <a:spcPct val="150000"/>
              </a:lnSpc>
            </a:pPr>
            <a:r>
              <a:rPr lang="pl-PL" sz="1200" b="1" dirty="0" smtClean="0">
                <a:solidFill>
                  <a:schemeClr val="tx1"/>
                </a:solidFill>
              </a:rPr>
              <a:t>1) dotyczące </a:t>
            </a:r>
            <a:r>
              <a:rPr lang="pl-PL" sz="1200" b="1" dirty="0">
                <a:solidFill>
                  <a:schemeClr val="tx1"/>
                </a:solidFill>
              </a:rPr>
              <a:t>głównych właściwości usług turystycznych:</a:t>
            </a:r>
          </a:p>
          <a:p>
            <a:pPr marL="534988" lvl="0" indent="-358775">
              <a:lnSpc>
                <a:spcPct val="150000"/>
              </a:lnSpc>
              <a:buClr>
                <a:srgbClr val="FF0000"/>
              </a:buClr>
              <a:buFont typeface="Wingdings" panose="05000000000000000000" pitchFamily="2" charset="2"/>
              <a:buChar char="v"/>
            </a:pPr>
            <a:r>
              <a:rPr lang="pl-PL" sz="1200" dirty="0">
                <a:solidFill>
                  <a:schemeClr val="tx1"/>
                </a:solidFill>
              </a:rPr>
              <a:t>miejsce pobytu, trasę i czas trwania imprezy oraz liczbę noclegów,</a:t>
            </a:r>
          </a:p>
          <a:p>
            <a:pPr marL="534988" lvl="0" indent="-358775">
              <a:lnSpc>
                <a:spcPct val="150000"/>
              </a:lnSpc>
              <a:buClr>
                <a:srgbClr val="FF0000"/>
              </a:buClr>
              <a:buFont typeface="Wingdings" panose="05000000000000000000" pitchFamily="2" charset="2"/>
              <a:buChar char="v"/>
            </a:pPr>
            <a:r>
              <a:rPr lang="pl-PL" sz="1200" dirty="0">
                <a:solidFill>
                  <a:schemeClr val="tx1"/>
                </a:solidFill>
              </a:rPr>
              <a:t>rodzaj, klasę, kategorię lub charakter środka transportu, a także informacje dotyczące przejazdów, w szczególności czas i miejsce wyjazdów oraz postojów,</a:t>
            </a:r>
          </a:p>
          <a:p>
            <a:pPr marL="534988" lvl="0" indent="-358775">
              <a:lnSpc>
                <a:spcPct val="150000"/>
              </a:lnSpc>
              <a:buClr>
                <a:srgbClr val="FF0000"/>
              </a:buClr>
              <a:buFont typeface="Wingdings" panose="05000000000000000000" pitchFamily="2" charset="2"/>
              <a:buChar char="v"/>
            </a:pPr>
            <a:r>
              <a:rPr lang="pl-PL" sz="1200" dirty="0">
                <a:solidFill>
                  <a:schemeClr val="tx1"/>
                </a:solidFill>
              </a:rPr>
              <a:t>położenie, rodzaj i kategorię obiektu zakwaterowania,</a:t>
            </a:r>
          </a:p>
          <a:p>
            <a:pPr marL="534988" lvl="0" indent="-358775">
              <a:lnSpc>
                <a:spcPct val="150000"/>
              </a:lnSpc>
              <a:buClr>
                <a:srgbClr val="FF0000"/>
              </a:buClr>
              <a:buFont typeface="Wingdings" panose="05000000000000000000" pitchFamily="2" charset="2"/>
              <a:buChar char="v"/>
            </a:pPr>
            <a:r>
              <a:rPr lang="pl-PL" sz="1200" dirty="0">
                <a:solidFill>
                  <a:schemeClr val="tx1"/>
                </a:solidFill>
              </a:rPr>
              <a:t>liczbę i rodzaj posiłków,</a:t>
            </a:r>
          </a:p>
          <a:p>
            <a:pPr marL="534988" lvl="0" indent="-358775">
              <a:lnSpc>
                <a:spcPct val="150000"/>
              </a:lnSpc>
              <a:buClr>
                <a:srgbClr val="FF0000"/>
              </a:buClr>
              <a:buFont typeface="Wingdings" panose="05000000000000000000" pitchFamily="2" charset="2"/>
              <a:buChar char="v"/>
            </a:pPr>
            <a:r>
              <a:rPr lang="pl-PL" sz="1200" dirty="0">
                <a:solidFill>
                  <a:schemeClr val="tx1"/>
                </a:solidFill>
              </a:rPr>
              <a:t>szczegółowy program zwiedzania, wycieczki inne usługi, jeśli są uwzględnione w cenie imprezy turystycznej,</a:t>
            </a:r>
          </a:p>
          <a:p>
            <a:pPr marL="534988" lvl="0" indent="-358775">
              <a:lnSpc>
                <a:spcPct val="150000"/>
              </a:lnSpc>
              <a:buClr>
                <a:srgbClr val="FF0000"/>
              </a:buClr>
              <a:buFont typeface="Wingdings" panose="05000000000000000000" pitchFamily="2" charset="2"/>
              <a:buChar char="v"/>
            </a:pPr>
            <a:r>
              <a:rPr lang="pl-PL" sz="1200" dirty="0">
                <a:solidFill>
                  <a:schemeClr val="tx1"/>
                </a:solidFill>
              </a:rPr>
              <a:t>czy jakiekolwiek usługi turystyczne będą świadczone w grupie,</a:t>
            </a:r>
          </a:p>
          <a:p>
            <a:pPr marL="534988" lvl="0" indent="-358775">
              <a:lnSpc>
                <a:spcPct val="150000"/>
              </a:lnSpc>
              <a:buClr>
                <a:srgbClr val="FF0000"/>
              </a:buClr>
              <a:buFont typeface="Wingdings" panose="05000000000000000000" pitchFamily="2" charset="2"/>
              <a:buChar char="v"/>
            </a:pPr>
            <a:r>
              <a:rPr lang="pl-PL" sz="1200" dirty="0">
                <a:solidFill>
                  <a:schemeClr val="tx1"/>
                </a:solidFill>
              </a:rPr>
              <a:t>informację o wymaganiach językowych, w przypadku gdy skorzystanie przez podróżnego z niektórych usług turystycznych będzie zależało od skutecznej komunikacji ustnej,</a:t>
            </a:r>
          </a:p>
          <a:p>
            <a:pPr marL="534988" lvl="0" indent="-358775">
              <a:lnSpc>
                <a:spcPct val="150000"/>
              </a:lnSpc>
              <a:buClr>
                <a:srgbClr val="FF0000"/>
              </a:buClr>
              <a:buFont typeface="Wingdings" panose="05000000000000000000" pitchFamily="2" charset="2"/>
              <a:buChar char="v"/>
            </a:pPr>
            <a:r>
              <a:rPr lang="pl-PL" sz="1200" dirty="0">
                <a:solidFill>
                  <a:schemeClr val="tx1"/>
                </a:solidFill>
              </a:rPr>
              <a:t>informację o dostępności usług turystycznych dla osób o ograniczonej sprawności ruchowej, a także, na wniosek podróżnego, dokładne informacje na temat możliwości ich dostosowania do jego potrzeb,</a:t>
            </a:r>
          </a:p>
          <a:p>
            <a:endParaRPr lang="pl-PL" sz="12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29159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97823" y="1162627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600" b="1" dirty="0" smtClean="0">
              <a:solidFill>
                <a:srgbClr val="FF0000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34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423513" y="998121"/>
            <a:ext cx="8034688" cy="599770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KONTROLA OT i </a:t>
              </a:r>
              <a:r>
                <a:rPr lang="pl-PL" sz="1400" b="1" dirty="0" err="1" smtClean="0">
                  <a:solidFill>
                    <a:schemeClr val="tx1"/>
                  </a:solidFill>
                  <a:latin typeface="+mj-lt"/>
                </a:rPr>
                <a:t>PUNPUT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34" name="Prostokąt 33"/>
          <p:cNvSpPr/>
          <p:nvPr/>
        </p:nvSpPr>
        <p:spPr>
          <a:xfrm>
            <a:off x="423512" y="1836099"/>
            <a:ext cx="8055326" cy="4412551"/>
          </a:xfrm>
          <a:prstGeom prst="rect">
            <a:avLst/>
          </a:prstGeom>
          <a:gradFill flip="none" rotWithShape="1">
            <a:gsLst>
              <a:gs pos="0">
                <a:schemeClr val="bg2">
                  <a:tint val="66000"/>
                  <a:satMod val="160000"/>
                </a:schemeClr>
              </a:gs>
              <a:gs pos="50000">
                <a:schemeClr val="bg2">
                  <a:tint val="44500"/>
                  <a:satMod val="160000"/>
                </a:schemeClr>
              </a:gs>
              <a:gs pos="100000">
                <a:schemeClr val="bg2">
                  <a:tint val="23500"/>
                  <a:satMod val="160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1600" b="1" dirty="0" smtClean="0">
                <a:solidFill>
                  <a:srgbClr val="FF0000"/>
                </a:solidFill>
              </a:rPr>
              <a:t>OBOWIĄZKI INFORMACYJNE WOBEC PODRÓŻNYCH </a:t>
            </a:r>
          </a:p>
          <a:p>
            <a:endParaRPr lang="pl-PL" sz="1200" b="1" u="sng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r>
              <a:rPr lang="pl-PL" sz="1200" b="1" dirty="0">
                <a:solidFill>
                  <a:schemeClr val="tx1"/>
                </a:solidFill>
              </a:rPr>
              <a:t>Przed zawarciem umowy należy przekazać podróżnemu m.in. takie informacje jak</a:t>
            </a:r>
            <a:r>
              <a:rPr lang="pl-PL" sz="1200" b="1" dirty="0" smtClean="0">
                <a:solidFill>
                  <a:schemeClr val="tx1"/>
                </a:solidFill>
              </a:rPr>
              <a:t>:</a:t>
            </a:r>
          </a:p>
          <a:p>
            <a:pPr>
              <a:lnSpc>
                <a:spcPct val="150000"/>
              </a:lnSpc>
            </a:pPr>
            <a:endParaRPr lang="pl-PL" sz="1200" b="1" dirty="0">
              <a:solidFill>
                <a:schemeClr val="tx1"/>
              </a:solidFill>
            </a:endParaRPr>
          </a:p>
          <a:p>
            <a:pPr marL="228600" lvl="0" indent="-228600">
              <a:buFont typeface="+mj-lt"/>
              <a:buAutoNum type="arabicParenR" startAt="2"/>
            </a:pPr>
            <a:r>
              <a:rPr lang="pl-PL" sz="1200" b="1" dirty="0">
                <a:solidFill>
                  <a:schemeClr val="tx1"/>
                </a:solidFill>
              </a:rPr>
              <a:t>kwotę lub procentowy udział przedpłaty w cenie imprezy turystycznej i termin jej wniesienia oraz termin zapłaty całej ceny, a także  sposób dokonania zapłaty oraz wskazanie, jeśli wpłata jest przyjmowana na turystyczny rachunek powierniczy</a:t>
            </a:r>
            <a:r>
              <a:rPr lang="pl-PL" sz="1200" b="1" dirty="0" smtClean="0">
                <a:solidFill>
                  <a:schemeClr val="tx1"/>
                </a:solidFill>
              </a:rPr>
              <a:t>,</a:t>
            </a:r>
          </a:p>
          <a:p>
            <a:pPr marL="228600" lvl="0" indent="-228600">
              <a:buFont typeface="+mj-lt"/>
              <a:buAutoNum type="arabicParenR" startAt="2"/>
            </a:pPr>
            <a:endParaRPr lang="pl-PL" sz="1200" b="1" dirty="0">
              <a:solidFill>
                <a:schemeClr val="tx1"/>
              </a:solidFill>
            </a:endParaRPr>
          </a:p>
          <a:p>
            <a:pPr marL="228600" lvl="0" indent="-228600">
              <a:buFont typeface="+mj-lt"/>
              <a:buAutoNum type="arabicParenR" startAt="2"/>
            </a:pPr>
            <a:r>
              <a:rPr lang="pl-PL" sz="1200" b="1" dirty="0">
                <a:solidFill>
                  <a:schemeClr val="tx1"/>
                </a:solidFill>
              </a:rPr>
              <a:t>cenę imprezy łącznie z podatkami oraz z wszelkimi dodatkowymi opłatami i innymi kosztami </a:t>
            </a:r>
            <a:r>
              <a:rPr lang="pl-PL" sz="1200" b="1" dirty="0" smtClean="0">
                <a:solidFill>
                  <a:schemeClr val="tx1"/>
                </a:solidFill>
              </a:rPr>
              <a:t/>
            </a:r>
            <a:br>
              <a:rPr lang="pl-PL" sz="1200" b="1" dirty="0" smtClean="0">
                <a:solidFill>
                  <a:schemeClr val="tx1"/>
                </a:solidFill>
              </a:rPr>
            </a:br>
            <a:r>
              <a:rPr lang="pl-PL" sz="1200" b="1" dirty="0" smtClean="0">
                <a:solidFill>
                  <a:schemeClr val="tx1"/>
                </a:solidFill>
              </a:rPr>
              <a:t>lub </a:t>
            </a:r>
            <a:r>
              <a:rPr lang="pl-PL" sz="1200" b="1" dirty="0">
                <a:solidFill>
                  <a:schemeClr val="tx1"/>
                </a:solidFill>
              </a:rPr>
              <a:t>– jeśli nie sposób obliczyć koszty przed zawarciem umowy o udział w imprezie turystycznej – informację </a:t>
            </a:r>
            <a:r>
              <a:rPr lang="pl-PL" sz="1200" b="1" dirty="0" smtClean="0">
                <a:solidFill>
                  <a:schemeClr val="tx1"/>
                </a:solidFill>
              </a:rPr>
              <a:t/>
            </a:r>
            <a:br>
              <a:rPr lang="pl-PL" sz="1200" b="1" dirty="0" smtClean="0">
                <a:solidFill>
                  <a:schemeClr val="tx1"/>
                </a:solidFill>
              </a:rPr>
            </a:br>
            <a:r>
              <a:rPr lang="pl-PL" sz="1200" b="1" dirty="0" smtClean="0">
                <a:solidFill>
                  <a:schemeClr val="tx1"/>
                </a:solidFill>
              </a:rPr>
              <a:t>o </a:t>
            </a:r>
            <a:r>
              <a:rPr lang="pl-PL" sz="1200" b="1" dirty="0">
                <a:solidFill>
                  <a:schemeClr val="tx1"/>
                </a:solidFill>
              </a:rPr>
              <a:t>rodzaju dodatkowych kosztów, którymi podróżny może zostać obciążony</a:t>
            </a:r>
            <a:r>
              <a:rPr lang="pl-PL" sz="1200" b="1" dirty="0" smtClean="0">
                <a:solidFill>
                  <a:schemeClr val="tx1"/>
                </a:solidFill>
              </a:rPr>
              <a:t>,</a:t>
            </a:r>
          </a:p>
          <a:p>
            <a:pPr marL="228600" lvl="0" indent="-228600">
              <a:buFont typeface="+mj-lt"/>
              <a:buAutoNum type="arabicParenR" startAt="2"/>
            </a:pPr>
            <a:endParaRPr lang="pl-PL" sz="1200" b="1" dirty="0">
              <a:solidFill>
                <a:schemeClr val="tx1"/>
              </a:solidFill>
            </a:endParaRPr>
          </a:p>
          <a:p>
            <a:pPr marL="228600" lvl="0" indent="-228600">
              <a:buFont typeface="+mj-lt"/>
              <a:buAutoNum type="arabicParenR" startAt="2"/>
            </a:pPr>
            <a:r>
              <a:rPr lang="pl-PL" sz="1200" b="1" dirty="0">
                <a:solidFill>
                  <a:schemeClr val="tx1"/>
                </a:solidFill>
              </a:rPr>
              <a:t>minimalną liczbę osób wymaganych, aby impreza turystyczna się odbyła</a:t>
            </a:r>
            <a:r>
              <a:rPr lang="pl-PL" sz="1200" b="1" dirty="0" smtClean="0">
                <a:solidFill>
                  <a:schemeClr val="tx1"/>
                </a:solidFill>
              </a:rPr>
              <a:t>,</a:t>
            </a:r>
          </a:p>
          <a:p>
            <a:pPr marL="228600" lvl="0" indent="-228600">
              <a:buFont typeface="+mj-lt"/>
              <a:buAutoNum type="arabicParenR" startAt="2"/>
            </a:pPr>
            <a:endParaRPr lang="pl-PL" sz="1200" b="1" dirty="0">
              <a:solidFill>
                <a:schemeClr val="tx1"/>
              </a:solidFill>
            </a:endParaRPr>
          </a:p>
          <a:p>
            <a:pPr marL="228600" lvl="0" indent="-228600">
              <a:buFont typeface="+mj-lt"/>
              <a:buAutoNum type="arabicParenR" startAt="2"/>
            </a:pPr>
            <a:r>
              <a:rPr lang="pl-PL" sz="1200" b="1" dirty="0">
                <a:solidFill>
                  <a:schemeClr val="tx1"/>
                </a:solidFill>
              </a:rPr>
              <a:t>termin powiadomienia podróżnego na piśmie o ewentualnym odwołaniu imprezy turystycznej z powodu niewystarczającej liczby zgłoszeń, jeśli jej realizacja jest uzależniona od liczby zgłoszeń</a:t>
            </a:r>
            <a:r>
              <a:rPr lang="pl-PL" sz="1200" b="1" dirty="0" smtClean="0">
                <a:solidFill>
                  <a:schemeClr val="tx1"/>
                </a:solidFill>
              </a:rPr>
              <a:t>,</a:t>
            </a:r>
          </a:p>
          <a:p>
            <a:pPr marL="228600" lvl="0" indent="-228600">
              <a:buFont typeface="+mj-lt"/>
              <a:buAutoNum type="arabicParenR" startAt="2"/>
            </a:pPr>
            <a:endParaRPr lang="pl-PL" sz="1200" b="1" dirty="0">
              <a:solidFill>
                <a:schemeClr val="tx1"/>
              </a:solidFill>
            </a:endParaRPr>
          </a:p>
          <a:p>
            <a:pPr marL="228600" lvl="0" indent="-228600">
              <a:buFont typeface="+mj-lt"/>
              <a:buAutoNum type="arabicParenR" startAt="2"/>
            </a:pPr>
            <a:r>
              <a:rPr lang="pl-PL" sz="1200" b="1" dirty="0">
                <a:solidFill>
                  <a:schemeClr val="tx1"/>
                </a:solidFill>
              </a:rPr>
              <a:t>informację o prawie do rozwiązania przez podróżnego umowy o udział w imprezie turystycznej w każdym momencie przez rozpoczęciem imprezy turystycznej za stosowną opłatą oraz jej wysokości</a:t>
            </a:r>
            <a:r>
              <a:rPr lang="pl-PL" sz="1200" b="1" dirty="0" smtClean="0">
                <a:solidFill>
                  <a:schemeClr val="tx1"/>
                </a:solidFill>
              </a:rPr>
              <a:t>,</a:t>
            </a:r>
          </a:p>
          <a:p>
            <a:pPr marL="228600" lvl="0" indent="-228600">
              <a:buFont typeface="+mj-lt"/>
              <a:buAutoNum type="arabicParenR" startAt="2"/>
            </a:pPr>
            <a:endParaRPr lang="pl-PL" sz="1200" b="1" dirty="0">
              <a:solidFill>
                <a:schemeClr val="tx1"/>
              </a:solidFill>
            </a:endParaRPr>
          </a:p>
          <a:p>
            <a:pPr marL="228600" lvl="0" indent="-228600">
              <a:buFont typeface="+mj-lt"/>
              <a:buAutoNum type="arabicParenR" startAt="2"/>
            </a:pPr>
            <a:r>
              <a:rPr lang="pl-PL" sz="1200" b="1" dirty="0">
                <a:solidFill>
                  <a:schemeClr val="tx1"/>
                </a:solidFill>
              </a:rPr>
              <a:t>ogólne informacje o obowiązujących przepisach paszportowych, wizowych i sanitarnych oraz o wymaganiach zdrowotnych dotyczących udziału w imprezie turystycznej</a:t>
            </a:r>
            <a:r>
              <a:rPr lang="pl-PL" sz="1200" b="1" dirty="0" smtClean="0">
                <a:solidFill>
                  <a:schemeClr val="tx1"/>
                </a:solidFill>
              </a:rPr>
              <a:t>,</a:t>
            </a:r>
            <a:endParaRPr lang="pl-PL" sz="12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97760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97823" y="1162627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600" b="1" dirty="0" smtClean="0">
              <a:solidFill>
                <a:srgbClr val="FF0000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35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423513" y="998121"/>
            <a:ext cx="8034688" cy="599770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KONTROLA OT i </a:t>
              </a:r>
              <a:r>
                <a:rPr lang="pl-PL" sz="1400" b="1" dirty="0" err="1" smtClean="0">
                  <a:solidFill>
                    <a:schemeClr val="tx1"/>
                  </a:solidFill>
                  <a:latin typeface="+mj-lt"/>
                </a:rPr>
                <a:t>PUNPUT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34" name="Prostokąt 33"/>
          <p:cNvSpPr/>
          <p:nvPr/>
        </p:nvSpPr>
        <p:spPr>
          <a:xfrm>
            <a:off x="423512" y="1836100"/>
            <a:ext cx="8055326" cy="4324556"/>
          </a:xfrm>
          <a:prstGeom prst="rect">
            <a:avLst/>
          </a:prstGeom>
          <a:gradFill flip="none" rotWithShape="1">
            <a:gsLst>
              <a:gs pos="0">
                <a:schemeClr val="bg2">
                  <a:tint val="66000"/>
                  <a:satMod val="160000"/>
                </a:schemeClr>
              </a:gs>
              <a:gs pos="50000">
                <a:schemeClr val="bg2">
                  <a:tint val="44500"/>
                  <a:satMod val="160000"/>
                </a:schemeClr>
              </a:gs>
              <a:gs pos="100000">
                <a:schemeClr val="bg2">
                  <a:tint val="23500"/>
                  <a:satMod val="160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1600" b="1" dirty="0" smtClean="0">
                <a:solidFill>
                  <a:srgbClr val="FF0000"/>
                </a:solidFill>
              </a:rPr>
              <a:t>OBOWIĄZKI INFORMACYJNE WOBEC PODRÓŻNYCH </a:t>
            </a:r>
          </a:p>
          <a:p>
            <a:endParaRPr lang="pl-PL" sz="1200" b="1" u="sng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r>
              <a:rPr lang="pl-PL" sz="1200" b="1" dirty="0">
                <a:solidFill>
                  <a:schemeClr val="tx1"/>
                </a:solidFill>
              </a:rPr>
              <a:t>Przed zawarciem umowy należy przekazać podróżnemu m.in. takie informacje jak</a:t>
            </a:r>
            <a:r>
              <a:rPr lang="pl-PL" sz="1200" b="1" dirty="0" smtClean="0">
                <a:solidFill>
                  <a:schemeClr val="tx1"/>
                </a:solidFill>
              </a:rPr>
              <a:t>:</a:t>
            </a:r>
          </a:p>
          <a:p>
            <a:pPr marL="228600" lvl="0" indent="-228600">
              <a:buFont typeface="+mj-lt"/>
              <a:buAutoNum type="arabicParenR" startAt="8"/>
            </a:pPr>
            <a:r>
              <a:rPr lang="pl-PL" sz="1200" b="1" dirty="0">
                <a:solidFill>
                  <a:schemeClr val="tx1"/>
                </a:solidFill>
              </a:rPr>
              <a:t>nazwę handlową i adres organizatora turystyki lub agenta turystycznego, a także ich numery telefonów lub adres poczty elektronicznej</a:t>
            </a:r>
            <a:r>
              <a:rPr lang="pl-PL" sz="1200" b="1" dirty="0" smtClean="0">
                <a:solidFill>
                  <a:schemeClr val="tx1"/>
                </a:solidFill>
              </a:rPr>
              <a:t>,</a:t>
            </a:r>
          </a:p>
          <a:p>
            <a:pPr marL="228600" lvl="0" indent="-228600">
              <a:buFont typeface="+mj-lt"/>
              <a:buAutoNum type="arabicParenR" startAt="8"/>
            </a:pPr>
            <a:endParaRPr lang="pl-PL" sz="1200" b="1" dirty="0">
              <a:solidFill>
                <a:schemeClr val="tx1"/>
              </a:solidFill>
            </a:endParaRPr>
          </a:p>
          <a:p>
            <a:pPr marL="228600" lvl="0" indent="-228600">
              <a:buFont typeface="+mj-lt"/>
              <a:buAutoNum type="arabicParenR" startAt="8"/>
            </a:pPr>
            <a:r>
              <a:rPr lang="pl-PL" sz="1200" b="1" dirty="0">
                <a:solidFill>
                  <a:schemeClr val="tx1"/>
                </a:solidFill>
              </a:rPr>
              <a:t>informację o ubezpieczeniach obowiązkowych lub dobrowolnym ubezpieczeniu na pokrycie kosztów rozwiązania przez podróżnego umowy o udział w imprezie turystycznej lub kosztów świadczenia pomocy, w tym kosztów powrotu do kraju w razie wypadku, choroby lub </a:t>
            </a:r>
            <a:r>
              <a:rPr lang="pl-PL" sz="1200" b="1" dirty="0" smtClean="0">
                <a:solidFill>
                  <a:schemeClr val="tx1"/>
                </a:solidFill>
              </a:rPr>
              <a:t>śmierci.</a:t>
            </a:r>
          </a:p>
          <a:p>
            <a:pPr marL="228600" lvl="0" indent="-228600">
              <a:buFont typeface="+mj-lt"/>
              <a:buAutoNum type="arabicParenR" startAt="8"/>
            </a:pPr>
            <a:endParaRPr lang="pl-PL" sz="1200" b="1" dirty="0">
              <a:solidFill>
                <a:schemeClr val="tx1"/>
              </a:solidFill>
            </a:endParaRPr>
          </a:p>
          <a:p>
            <a:pPr marL="228600" lvl="0" indent="-228600">
              <a:buFont typeface="+mj-lt"/>
              <a:buAutoNum type="arabicParenR" startAt="8"/>
            </a:pPr>
            <a:endParaRPr lang="pl-PL" sz="1200" b="1" dirty="0" smtClean="0">
              <a:solidFill>
                <a:schemeClr val="tx1"/>
              </a:solidFill>
            </a:endParaRPr>
          </a:p>
          <a:p>
            <a:pPr marL="228600" lvl="0" indent="-228600">
              <a:buFont typeface="+mj-lt"/>
              <a:buAutoNum type="arabicParenR" startAt="8"/>
            </a:pPr>
            <a:endParaRPr lang="pl-PL" sz="1200" b="1" dirty="0" smtClean="0">
              <a:solidFill>
                <a:schemeClr val="tx1"/>
              </a:solidFill>
            </a:endParaRPr>
          </a:p>
          <a:p>
            <a:pPr marL="228600" lvl="0" indent="-228600">
              <a:buFont typeface="+mj-lt"/>
              <a:buAutoNum type="arabicParenR" startAt="8"/>
            </a:pPr>
            <a:endParaRPr lang="pl-PL" sz="1200" b="1" dirty="0">
              <a:solidFill>
                <a:schemeClr val="tx1"/>
              </a:solidFill>
            </a:endParaRPr>
          </a:p>
          <a:p>
            <a:endParaRPr lang="pl-PL" sz="1200" b="1" dirty="0" smtClean="0"/>
          </a:p>
          <a:p>
            <a:endParaRPr lang="pl-PL" sz="1200" b="1" dirty="0"/>
          </a:p>
          <a:p>
            <a:endParaRPr lang="pl-PL" sz="1200" b="1" dirty="0" smtClean="0"/>
          </a:p>
          <a:p>
            <a:endParaRPr lang="pl-PL" sz="1200" b="1" dirty="0"/>
          </a:p>
          <a:p>
            <a:endParaRPr lang="pl-PL" sz="1200" dirty="0"/>
          </a:p>
          <a:p>
            <a:pPr lvl="0"/>
            <a:endParaRPr lang="pl-PL" sz="1200" b="1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endParaRPr lang="pl-PL" sz="1200" b="1" dirty="0">
              <a:solidFill>
                <a:schemeClr val="tx1"/>
              </a:solidFill>
            </a:endParaRPr>
          </a:p>
        </p:txBody>
      </p:sp>
      <p:sp>
        <p:nvSpPr>
          <p:cNvPr id="29" name="Objaśnienie w chmurce 28"/>
          <p:cNvSpPr/>
          <p:nvPr/>
        </p:nvSpPr>
        <p:spPr>
          <a:xfrm>
            <a:off x="2374106" y="3852407"/>
            <a:ext cx="4802909" cy="1911480"/>
          </a:xfrm>
          <a:prstGeom prst="cloudCallo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1300" dirty="0" smtClean="0"/>
          </a:p>
          <a:p>
            <a:pPr algn="ctr"/>
            <a:r>
              <a:rPr lang="pl-PL" sz="1300" dirty="0" smtClean="0">
                <a:solidFill>
                  <a:schemeClr val="tx1"/>
                </a:solidFill>
              </a:rPr>
              <a:t>Informacje </a:t>
            </a:r>
            <a:r>
              <a:rPr lang="pl-PL" sz="1300" dirty="0">
                <a:solidFill>
                  <a:schemeClr val="tx1"/>
                </a:solidFill>
              </a:rPr>
              <a:t>przekazywane podróżnym muszą być przekazywane w sposób jasny, zrozumiały i widoczny i nie mogą wprowadzać podróżnego w błąd. Jeżeli są udostępniane w postaci papierowej – muszą być czytelne.</a:t>
            </a:r>
          </a:p>
          <a:p>
            <a:pPr algn="ctr"/>
            <a:endParaRPr lang="pl-PL" sz="1200" dirty="0"/>
          </a:p>
        </p:txBody>
      </p:sp>
    </p:spTree>
    <p:extLst>
      <p:ext uri="{BB962C8B-B14F-4D97-AF65-F5344CB8AC3E}">
        <p14:creationId xmlns:p14="http://schemas.microsoft.com/office/powerpoint/2010/main" val="27223649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97823" y="1162627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600" b="1" dirty="0" smtClean="0">
              <a:solidFill>
                <a:srgbClr val="FF0000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36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423513" y="998121"/>
            <a:ext cx="8034688" cy="599770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KONTROLA OT i </a:t>
              </a:r>
              <a:r>
                <a:rPr lang="pl-PL" sz="1400" b="1" dirty="0" err="1" smtClean="0">
                  <a:solidFill>
                    <a:schemeClr val="tx1"/>
                  </a:solidFill>
                  <a:latin typeface="+mj-lt"/>
                </a:rPr>
                <a:t>PUNPUT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34" name="Prostokąt 33"/>
          <p:cNvSpPr/>
          <p:nvPr/>
        </p:nvSpPr>
        <p:spPr>
          <a:xfrm>
            <a:off x="423512" y="1836100"/>
            <a:ext cx="8055326" cy="4324556"/>
          </a:xfrm>
          <a:prstGeom prst="rect">
            <a:avLst/>
          </a:prstGeom>
          <a:gradFill flip="none" rotWithShape="1">
            <a:gsLst>
              <a:gs pos="0">
                <a:schemeClr val="bg2">
                  <a:tint val="66000"/>
                  <a:satMod val="160000"/>
                </a:schemeClr>
              </a:gs>
              <a:gs pos="50000">
                <a:schemeClr val="bg2">
                  <a:tint val="44500"/>
                  <a:satMod val="160000"/>
                </a:schemeClr>
              </a:gs>
              <a:gs pos="100000">
                <a:schemeClr val="bg2">
                  <a:tint val="23500"/>
                  <a:satMod val="160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1600" b="1" dirty="0" smtClean="0">
                <a:solidFill>
                  <a:srgbClr val="FF0000"/>
                </a:solidFill>
              </a:rPr>
              <a:t>FINANSOWY SKUTEK NARUSZENIA OBOWIĄZKU INFORMACYJNEGO</a:t>
            </a:r>
            <a:endParaRPr lang="pl-PL" sz="1600" dirty="0" smtClean="0">
              <a:solidFill>
                <a:srgbClr val="FF0000"/>
              </a:solidFill>
            </a:endParaRPr>
          </a:p>
          <a:p>
            <a:pPr algn="ctr"/>
            <a:endParaRPr lang="pl-PL" sz="1600" b="1" dirty="0">
              <a:solidFill>
                <a:srgbClr val="FF0000"/>
              </a:solidFill>
            </a:endParaRPr>
          </a:p>
          <a:p>
            <a:pPr algn="ctr"/>
            <a:endParaRPr lang="pl-PL" sz="1600" b="1" dirty="0" smtClean="0">
              <a:solidFill>
                <a:srgbClr val="FF0000"/>
              </a:solidFill>
            </a:endParaRPr>
          </a:p>
          <a:p>
            <a:pPr algn="ctr"/>
            <a:r>
              <a:rPr lang="pl-PL" sz="1600" b="1" dirty="0" smtClean="0">
                <a:solidFill>
                  <a:srgbClr val="FF0000"/>
                </a:solidFill>
              </a:rPr>
              <a:t> </a:t>
            </a:r>
          </a:p>
          <a:p>
            <a:pPr lvl="0"/>
            <a:endParaRPr lang="pl-PL" sz="1200" b="1" dirty="0">
              <a:solidFill>
                <a:schemeClr val="tx1"/>
              </a:solidFill>
            </a:endParaRPr>
          </a:p>
          <a:p>
            <a:pPr marL="228600" lvl="0" indent="-228600">
              <a:buFont typeface="+mj-lt"/>
              <a:buAutoNum type="arabicParenR" startAt="8"/>
            </a:pPr>
            <a:endParaRPr lang="pl-PL" sz="1200" b="1" dirty="0" smtClean="0">
              <a:solidFill>
                <a:schemeClr val="tx1"/>
              </a:solidFill>
            </a:endParaRPr>
          </a:p>
          <a:p>
            <a:pPr marL="228600" lvl="0" indent="-228600">
              <a:buFont typeface="+mj-lt"/>
              <a:buAutoNum type="arabicParenR" startAt="8"/>
            </a:pPr>
            <a:endParaRPr lang="pl-PL" sz="1200" b="1" dirty="0" smtClean="0">
              <a:solidFill>
                <a:schemeClr val="tx1"/>
              </a:solidFill>
            </a:endParaRPr>
          </a:p>
          <a:p>
            <a:pPr marL="228600" lvl="0" indent="-228600">
              <a:buFont typeface="+mj-lt"/>
              <a:buAutoNum type="arabicParenR" startAt="8"/>
            </a:pPr>
            <a:endParaRPr lang="pl-PL" sz="1200" b="1" dirty="0">
              <a:solidFill>
                <a:schemeClr val="tx1"/>
              </a:solidFill>
            </a:endParaRPr>
          </a:p>
          <a:p>
            <a:endParaRPr lang="pl-PL" sz="1200" b="1" dirty="0" smtClean="0"/>
          </a:p>
          <a:p>
            <a:endParaRPr lang="pl-PL" sz="1200" b="1" dirty="0"/>
          </a:p>
          <a:p>
            <a:endParaRPr lang="pl-PL" sz="1200" b="1" dirty="0" smtClean="0"/>
          </a:p>
          <a:p>
            <a:endParaRPr lang="pl-PL" sz="1200" b="1" dirty="0"/>
          </a:p>
          <a:p>
            <a:endParaRPr lang="pl-PL" sz="1200" dirty="0"/>
          </a:p>
          <a:p>
            <a:pPr lvl="0"/>
            <a:endParaRPr lang="pl-PL" sz="1200" b="1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endParaRPr lang="pl-PL" sz="1200" b="1" dirty="0">
              <a:solidFill>
                <a:schemeClr val="tx1"/>
              </a:solidFill>
            </a:endParaRPr>
          </a:p>
        </p:txBody>
      </p:sp>
      <p:sp>
        <p:nvSpPr>
          <p:cNvPr id="29" name="Objaśnienie w chmurce 28"/>
          <p:cNvSpPr/>
          <p:nvPr/>
        </p:nvSpPr>
        <p:spPr>
          <a:xfrm>
            <a:off x="1413163" y="2864143"/>
            <a:ext cx="6585527" cy="2772204"/>
          </a:xfrm>
          <a:prstGeom prst="cloudCallo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1300" dirty="0" smtClean="0"/>
          </a:p>
          <a:p>
            <a:pPr algn="ctr"/>
            <a:r>
              <a:rPr lang="pl-PL" sz="1400" b="1" dirty="0">
                <a:solidFill>
                  <a:schemeClr val="tx1"/>
                </a:solidFill>
                <a:effectLst>
                  <a:outerShdw blurRad="50800" dist="50800" dir="5400000" sx="0" sy="0" algn="ctr">
                    <a:srgbClr val="000000">
                      <a:alpha val="62000"/>
                    </a:srgbClr>
                  </a:outerShdw>
                </a:effectLst>
              </a:rPr>
              <a:t>Jeżeli przed zawarciem umowy o udział w imprezie turystycznej nie zostały zrealizowane obowiązki informacyjne dotyczące dodatkowych opłat lub innych kosztów, </a:t>
            </a:r>
            <a:endParaRPr lang="pl-PL" sz="1400" b="1" dirty="0" smtClean="0">
              <a:solidFill>
                <a:schemeClr val="tx1"/>
              </a:solidFill>
              <a:effectLst>
                <a:outerShdw blurRad="50800" dist="50800" dir="5400000" sx="0" sy="0" algn="ctr">
                  <a:srgbClr val="000000">
                    <a:alpha val="62000"/>
                  </a:srgbClr>
                </a:outerShdw>
              </a:effectLst>
            </a:endParaRPr>
          </a:p>
          <a:p>
            <a:pPr algn="ctr"/>
            <a:endParaRPr lang="pl-PL" sz="1400" b="1" u="sng" dirty="0">
              <a:solidFill>
                <a:schemeClr val="tx1"/>
              </a:solidFill>
              <a:effectLst>
                <a:outerShdw blurRad="50800" dist="50800" dir="5400000" sx="0" sy="0" algn="ctr">
                  <a:srgbClr val="000000">
                    <a:alpha val="62000"/>
                  </a:srgbClr>
                </a:outerShdw>
              </a:effectLst>
            </a:endParaRPr>
          </a:p>
          <a:p>
            <a:pPr algn="ctr"/>
            <a:r>
              <a:rPr lang="pl-PL" sz="1400" b="1" u="sng" dirty="0" smtClean="0">
                <a:solidFill>
                  <a:schemeClr val="tx1"/>
                </a:solidFill>
                <a:effectLst>
                  <a:outerShdw blurRad="50800" dist="50800" dir="5400000" sx="0" sy="0" algn="ctr">
                    <a:srgbClr val="000000">
                      <a:alpha val="62000"/>
                    </a:srgbClr>
                  </a:outerShdw>
                </a:effectLst>
              </a:rPr>
              <a:t>podróżny </a:t>
            </a:r>
            <a:r>
              <a:rPr lang="pl-PL" sz="1400" b="1" u="sng" dirty="0">
                <a:solidFill>
                  <a:schemeClr val="tx1"/>
                </a:solidFill>
                <a:effectLst>
                  <a:outerShdw blurRad="50800" dist="50800" dir="5400000" sx="0" sy="0" algn="ctr">
                    <a:srgbClr val="000000">
                      <a:alpha val="62000"/>
                    </a:srgbClr>
                  </a:outerShdw>
                </a:effectLst>
              </a:rPr>
              <a:t>nie ponosi tych opłat lub </a:t>
            </a:r>
            <a:r>
              <a:rPr lang="pl-PL" sz="1400" b="1" u="sng" dirty="0" smtClean="0">
                <a:solidFill>
                  <a:schemeClr val="tx1"/>
                </a:solidFill>
                <a:effectLst>
                  <a:outerShdw blurRad="50800" dist="50800" dir="5400000" sx="0" sy="0" algn="ctr">
                    <a:srgbClr val="000000">
                      <a:alpha val="62000"/>
                    </a:srgbClr>
                  </a:outerShdw>
                </a:effectLst>
              </a:rPr>
              <a:t>kosztów !!!</a:t>
            </a:r>
            <a:endParaRPr lang="pl-PL" sz="1400" b="1" dirty="0">
              <a:solidFill>
                <a:schemeClr val="tx1"/>
              </a:solidFill>
            </a:endParaRPr>
          </a:p>
          <a:p>
            <a:pPr algn="ctr"/>
            <a:endParaRPr lang="pl-PL" sz="1200" dirty="0"/>
          </a:p>
        </p:txBody>
      </p:sp>
    </p:spTree>
    <p:extLst>
      <p:ext uri="{BB962C8B-B14F-4D97-AF65-F5344CB8AC3E}">
        <p14:creationId xmlns:p14="http://schemas.microsoft.com/office/powerpoint/2010/main" val="32076145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97823" y="1162627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600" b="1" dirty="0" smtClean="0">
              <a:solidFill>
                <a:srgbClr val="FF0000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37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423513" y="998121"/>
            <a:ext cx="8034688" cy="599770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KONTROLA OT i </a:t>
              </a:r>
              <a:r>
                <a:rPr lang="pl-PL" sz="1400" b="1" dirty="0" err="1" smtClean="0">
                  <a:solidFill>
                    <a:schemeClr val="tx1"/>
                  </a:solidFill>
                  <a:latin typeface="+mj-lt"/>
                </a:rPr>
                <a:t>PUNPUT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34" name="Prostokąt 33"/>
          <p:cNvSpPr/>
          <p:nvPr/>
        </p:nvSpPr>
        <p:spPr>
          <a:xfrm>
            <a:off x="423512" y="1836100"/>
            <a:ext cx="8055326" cy="4324556"/>
          </a:xfrm>
          <a:prstGeom prst="rect">
            <a:avLst/>
          </a:prstGeom>
          <a:gradFill flip="none" rotWithShape="1">
            <a:gsLst>
              <a:gs pos="0">
                <a:schemeClr val="bg2">
                  <a:tint val="66000"/>
                  <a:satMod val="160000"/>
                </a:schemeClr>
              </a:gs>
              <a:gs pos="50000">
                <a:schemeClr val="bg2">
                  <a:tint val="44500"/>
                  <a:satMod val="160000"/>
                </a:schemeClr>
              </a:gs>
              <a:gs pos="100000">
                <a:schemeClr val="bg2">
                  <a:tint val="23500"/>
                  <a:satMod val="160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1600" b="1" dirty="0" smtClean="0">
              <a:solidFill>
                <a:srgbClr val="FF0000"/>
              </a:solidFill>
            </a:endParaRPr>
          </a:p>
          <a:p>
            <a:pPr algn="ctr"/>
            <a:endParaRPr lang="pl-PL" sz="1600" b="1" dirty="0">
              <a:solidFill>
                <a:srgbClr val="FF0000"/>
              </a:solidFill>
            </a:endParaRPr>
          </a:p>
          <a:p>
            <a:pPr algn="ctr"/>
            <a:endParaRPr lang="pl-PL" sz="1600" b="1" dirty="0" smtClean="0">
              <a:solidFill>
                <a:srgbClr val="FF0000"/>
              </a:solidFill>
            </a:endParaRPr>
          </a:p>
          <a:p>
            <a:pPr algn="ctr"/>
            <a:endParaRPr lang="pl-PL" sz="1600" b="1" dirty="0">
              <a:solidFill>
                <a:srgbClr val="FF0000"/>
              </a:solidFill>
            </a:endParaRPr>
          </a:p>
          <a:p>
            <a:pPr algn="ctr"/>
            <a:endParaRPr lang="pl-PL" sz="1600" b="1" dirty="0" smtClean="0">
              <a:solidFill>
                <a:srgbClr val="FF0000"/>
              </a:solidFill>
            </a:endParaRPr>
          </a:p>
          <a:p>
            <a:pPr algn="ctr"/>
            <a:endParaRPr lang="pl-PL" sz="1600" b="1" dirty="0" smtClean="0">
              <a:solidFill>
                <a:srgbClr val="FF0000"/>
              </a:solidFill>
            </a:endParaRPr>
          </a:p>
          <a:p>
            <a:pPr algn="ctr"/>
            <a:endParaRPr lang="pl-PL" sz="1600" b="1" dirty="0">
              <a:solidFill>
                <a:srgbClr val="FF0000"/>
              </a:solidFill>
            </a:endParaRPr>
          </a:p>
          <a:p>
            <a:pPr algn="ctr"/>
            <a:endParaRPr lang="pl-PL" sz="1600" b="1" dirty="0" smtClean="0">
              <a:solidFill>
                <a:srgbClr val="FF0000"/>
              </a:solidFill>
            </a:endParaRPr>
          </a:p>
          <a:p>
            <a:pPr algn="ctr"/>
            <a:endParaRPr lang="pl-PL" sz="1600" b="1" dirty="0">
              <a:solidFill>
                <a:srgbClr val="FF0000"/>
              </a:solidFill>
            </a:endParaRPr>
          </a:p>
          <a:p>
            <a:pPr algn="ctr"/>
            <a:endParaRPr lang="pl-PL" sz="1600" b="1" dirty="0" smtClean="0">
              <a:solidFill>
                <a:srgbClr val="FF0000"/>
              </a:solidFill>
            </a:endParaRPr>
          </a:p>
          <a:p>
            <a:pPr algn="ctr"/>
            <a:endParaRPr lang="pl-PL" sz="1600" b="1" dirty="0">
              <a:solidFill>
                <a:srgbClr val="FF0000"/>
              </a:solidFill>
            </a:endParaRPr>
          </a:p>
          <a:p>
            <a:pPr algn="ctr"/>
            <a:endParaRPr lang="pl-PL" sz="1600" b="1" dirty="0" smtClean="0">
              <a:solidFill>
                <a:srgbClr val="FF0000"/>
              </a:solidFill>
            </a:endParaRPr>
          </a:p>
          <a:p>
            <a:pPr algn="ctr"/>
            <a:r>
              <a:rPr lang="pl-PL" sz="1600" b="1" dirty="0" smtClean="0">
                <a:solidFill>
                  <a:srgbClr val="FF0000"/>
                </a:solidFill>
              </a:rPr>
              <a:t>OBOWIĄZKI </a:t>
            </a:r>
            <a:r>
              <a:rPr lang="pl-PL" sz="1600" b="1" dirty="0">
                <a:solidFill>
                  <a:srgbClr val="FF0000"/>
                </a:solidFill>
              </a:rPr>
              <a:t>INFORMACYJNE WOBEC PODRÓŻNYCH </a:t>
            </a:r>
            <a:endParaRPr lang="pl-PL" sz="1600" b="1" dirty="0" smtClean="0">
              <a:solidFill>
                <a:srgbClr val="FF0000"/>
              </a:solidFill>
            </a:endParaRPr>
          </a:p>
          <a:p>
            <a:pPr algn="ctr"/>
            <a:r>
              <a:rPr lang="pl-PL" sz="1600" b="1" dirty="0" smtClean="0">
                <a:solidFill>
                  <a:srgbClr val="FF0000"/>
                </a:solidFill>
              </a:rPr>
              <a:t>PO ZAWARCIU UMOWY</a:t>
            </a:r>
            <a:endParaRPr lang="pl-PL" sz="1600" b="1" dirty="0">
              <a:solidFill>
                <a:srgbClr val="FF0000"/>
              </a:solidFill>
            </a:endParaRPr>
          </a:p>
          <a:p>
            <a:endParaRPr lang="pl-PL" sz="1600" b="1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r>
              <a:rPr lang="pl-PL" sz="1200" b="1" dirty="0" smtClean="0">
                <a:solidFill>
                  <a:schemeClr val="tx1"/>
                </a:solidFill>
              </a:rPr>
              <a:t>Przed rozpoczęciem imprezy turystycznej organizator turystyki dostarcza podróżnemu niezbędne pokwitowania, vouchery i bilety oraz informacje o planowanym czasie wyjazdu – i w stosownych przypadkach – terminie odprawy, </a:t>
            </a:r>
          </a:p>
          <a:p>
            <a:pPr>
              <a:lnSpc>
                <a:spcPct val="150000"/>
              </a:lnSpc>
            </a:pPr>
            <a:r>
              <a:rPr lang="pl-PL" sz="1200" b="1" dirty="0" smtClean="0">
                <a:solidFill>
                  <a:schemeClr val="tx1"/>
                </a:solidFill>
              </a:rPr>
              <a:t>a także o planowanych godzinach przystanków pośrednich, połączeń transportowych i przyjazdu.</a:t>
            </a:r>
          </a:p>
          <a:p>
            <a:pPr>
              <a:lnSpc>
                <a:spcPct val="150000"/>
              </a:lnSpc>
            </a:pPr>
            <a:endParaRPr lang="pl-PL" sz="1200" b="1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r>
              <a:rPr lang="pl-PL" sz="1200" b="1" dirty="0" smtClean="0">
                <a:solidFill>
                  <a:schemeClr val="tx1"/>
                </a:solidFill>
              </a:rPr>
              <a:t>W przypadku zmiany warunków umowy o udział w imprezie turystycznej, organizator turystyki w sposób jasny, zrozumiały i widoczny informuje podróżnego o:</a:t>
            </a: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pl-PL" sz="1200" dirty="0">
                <a:solidFill>
                  <a:schemeClr val="tx1"/>
                </a:solidFill>
              </a:rPr>
              <a:t>z</a:t>
            </a:r>
            <a:r>
              <a:rPr lang="pl-PL" sz="1200" dirty="0" smtClean="0">
                <a:solidFill>
                  <a:schemeClr val="tx1"/>
                </a:solidFill>
              </a:rPr>
              <a:t>mianach warunków umowy o udział w imprezie turystycznej oraz o ewentualnym wpływie tych zmian na cenę,</a:t>
            </a: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pl-PL" sz="1200" dirty="0">
                <a:solidFill>
                  <a:schemeClr val="tx1"/>
                </a:solidFill>
              </a:rPr>
              <a:t>r</a:t>
            </a:r>
            <a:r>
              <a:rPr lang="pl-PL" sz="1200" dirty="0" smtClean="0">
                <a:solidFill>
                  <a:schemeClr val="tx1"/>
                </a:solidFill>
              </a:rPr>
              <a:t>ozsądnym terminie, w którym podróżny poinformuje organizatora o swojej decyzji czy przyjmuje proponowaną zmianę umowy czy też od niej odstępuje,</a:t>
            </a: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pl-PL" sz="1200" dirty="0">
                <a:solidFill>
                  <a:schemeClr val="tx1"/>
                </a:solidFill>
              </a:rPr>
              <a:t>o</a:t>
            </a:r>
            <a:r>
              <a:rPr lang="pl-PL" sz="1200" dirty="0" smtClean="0">
                <a:solidFill>
                  <a:schemeClr val="tx1"/>
                </a:solidFill>
              </a:rPr>
              <a:t>dstąpieniu od umowy o udział w imprezie turystycznej za zwrotem wszystkich wniesionych wpłat i bez obowiązku wniesienia opłaty za odstąpienie od umowy w przypadku braku odpowiedzi podróżnego,</a:t>
            </a: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pl-PL" sz="1200" dirty="0">
                <a:solidFill>
                  <a:schemeClr val="tx1"/>
                </a:solidFill>
              </a:rPr>
              <a:t>z</a:t>
            </a:r>
            <a:r>
              <a:rPr lang="pl-PL" sz="1200" dirty="0" smtClean="0">
                <a:solidFill>
                  <a:schemeClr val="tx1"/>
                </a:solidFill>
              </a:rPr>
              <a:t>astępczej imprezie turystycznej oraz jej cenie, jeśli jest oferowana. </a:t>
            </a:r>
          </a:p>
          <a:p>
            <a:pPr>
              <a:lnSpc>
                <a:spcPct val="150000"/>
              </a:lnSpc>
            </a:pPr>
            <a:endParaRPr lang="pl-PL" sz="1200" b="1" dirty="0">
              <a:solidFill>
                <a:schemeClr val="tx1"/>
              </a:solidFill>
            </a:endParaRPr>
          </a:p>
          <a:p>
            <a:pPr algn="ctr"/>
            <a:endParaRPr lang="pl-PL" sz="1600" b="1" dirty="0">
              <a:solidFill>
                <a:srgbClr val="FF0000"/>
              </a:solidFill>
            </a:endParaRPr>
          </a:p>
          <a:p>
            <a:pPr algn="ctr"/>
            <a:endParaRPr lang="pl-PL" sz="1600" b="1" dirty="0" smtClean="0">
              <a:solidFill>
                <a:srgbClr val="FF0000"/>
              </a:solidFill>
            </a:endParaRPr>
          </a:p>
          <a:p>
            <a:pPr algn="ctr"/>
            <a:r>
              <a:rPr lang="pl-PL" sz="1600" b="1" dirty="0" smtClean="0">
                <a:solidFill>
                  <a:srgbClr val="FF0000"/>
                </a:solidFill>
              </a:rPr>
              <a:t> </a:t>
            </a:r>
          </a:p>
          <a:p>
            <a:pPr lvl="0"/>
            <a:endParaRPr lang="pl-PL" sz="1200" b="1" dirty="0">
              <a:solidFill>
                <a:schemeClr val="tx1"/>
              </a:solidFill>
            </a:endParaRPr>
          </a:p>
          <a:p>
            <a:pPr marL="228600" lvl="0" indent="-228600">
              <a:buFont typeface="+mj-lt"/>
              <a:buAutoNum type="arabicParenR" startAt="8"/>
            </a:pPr>
            <a:endParaRPr lang="pl-PL" sz="1200" b="1" dirty="0" smtClean="0">
              <a:solidFill>
                <a:schemeClr val="tx1"/>
              </a:solidFill>
            </a:endParaRPr>
          </a:p>
          <a:p>
            <a:pPr marL="228600" lvl="0" indent="-228600">
              <a:buFont typeface="+mj-lt"/>
              <a:buAutoNum type="arabicParenR" startAt="8"/>
            </a:pPr>
            <a:endParaRPr lang="pl-PL" sz="1200" b="1" dirty="0" smtClean="0">
              <a:solidFill>
                <a:schemeClr val="tx1"/>
              </a:solidFill>
            </a:endParaRPr>
          </a:p>
          <a:p>
            <a:pPr marL="228600" lvl="0" indent="-228600">
              <a:buFont typeface="+mj-lt"/>
              <a:buAutoNum type="arabicParenR" startAt="8"/>
            </a:pPr>
            <a:endParaRPr lang="pl-PL" sz="1200" b="1" dirty="0">
              <a:solidFill>
                <a:schemeClr val="tx1"/>
              </a:solidFill>
            </a:endParaRPr>
          </a:p>
          <a:p>
            <a:endParaRPr lang="pl-PL" sz="1200" b="1" dirty="0" smtClean="0"/>
          </a:p>
          <a:p>
            <a:endParaRPr lang="pl-PL" sz="1200" b="1" dirty="0"/>
          </a:p>
          <a:p>
            <a:endParaRPr lang="pl-PL" sz="1200" b="1" dirty="0" smtClean="0"/>
          </a:p>
          <a:p>
            <a:endParaRPr lang="pl-PL" sz="1200" b="1" dirty="0"/>
          </a:p>
          <a:p>
            <a:endParaRPr lang="pl-PL" sz="1200" dirty="0"/>
          </a:p>
          <a:p>
            <a:pPr lvl="0"/>
            <a:endParaRPr lang="pl-PL" sz="1200" b="1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endParaRPr lang="pl-PL" sz="12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85654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97823" y="1162627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600" b="1" dirty="0" smtClean="0">
              <a:solidFill>
                <a:srgbClr val="FF0000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38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423513" y="998121"/>
            <a:ext cx="8034688" cy="599770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600" b="1" dirty="0" smtClean="0">
                  <a:solidFill>
                    <a:schemeClr val="tx1"/>
                  </a:solidFill>
                  <a:latin typeface="+mj-lt"/>
                </a:rPr>
                <a:t>KARY ZA NARUSZENIA USTAWY</a:t>
              </a:r>
              <a:endParaRPr lang="pl-PL" sz="16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34" name="Prostokąt 33"/>
          <p:cNvSpPr/>
          <p:nvPr/>
        </p:nvSpPr>
        <p:spPr>
          <a:xfrm>
            <a:off x="423512" y="1836100"/>
            <a:ext cx="8055326" cy="4213718"/>
          </a:xfrm>
          <a:prstGeom prst="rect">
            <a:avLst/>
          </a:prstGeom>
          <a:gradFill flip="none" rotWithShape="1">
            <a:gsLst>
              <a:gs pos="0">
                <a:schemeClr val="bg2">
                  <a:tint val="66000"/>
                  <a:satMod val="160000"/>
                </a:schemeClr>
              </a:gs>
              <a:gs pos="50000">
                <a:schemeClr val="bg2">
                  <a:tint val="44500"/>
                  <a:satMod val="160000"/>
                </a:schemeClr>
              </a:gs>
              <a:gs pos="100000">
                <a:schemeClr val="bg2">
                  <a:tint val="23500"/>
                  <a:satMod val="160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pl-PL" sz="2000" b="1" dirty="0" smtClean="0">
              <a:solidFill>
                <a:srgbClr val="FF0000"/>
              </a:solidFill>
            </a:endParaRPr>
          </a:p>
          <a:p>
            <a:endParaRPr lang="pl-PL" sz="2000" b="1" dirty="0">
              <a:solidFill>
                <a:srgbClr val="FF0000"/>
              </a:solidFill>
            </a:endParaRPr>
          </a:p>
          <a:p>
            <a:endParaRPr lang="pl-PL" sz="2000" b="1" dirty="0" smtClean="0">
              <a:solidFill>
                <a:srgbClr val="FF0000"/>
              </a:solidFill>
            </a:endParaRPr>
          </a:p>
          <a:p>
            <a:endParaRPr lang="pl-PL" sz="2000" b="1" dirty="0">
              <a:solidFill>
                <a:srgbClr val="FF0000"/>
              </a:solidFill>
            </a:endParaRPr>
          </a:p>
          <a:p>
            <a:endParaRPr lang="pl-PL" sz="2000" b="1" dirty="0" smtClean="0">
              <a:solidFill>
                <a:srgbClr val="FF0000"/>
              </a:solidFill>
            </a:endParaRPr>
          </a:p>
          <a:p>
            <a:endParaRPr lang="pl-PL" sz="2000" b="1" dirty="0" smtClean="0">
              <a:solidFill>
                <a:srgbClr val="FF0000"/>
              </a:solidFill>
            </a:endParaRPr>
          </a:p>
          <a:p>
            <a:endParaRPr lang="pl-PL" sz="2000" b="1" dirty="0">
              <a:solidFill>
                <a:srgbClr val="FF0000"/>
              </a:solidFill>
            </a:endParaRPr>
          </a:p>
          <a:p>
            <a:endParaRPr lang="pl-PL" sz="2000" b="1" dirty="0" smtClean="0">
              <a:solidFill>
                <a:srgbClr val="FF0000"/>
              </a:solidFill>
            </a:endParaRPr>
          </a:p>
          <a:p>
            <a:endParaRPr lang="pl-PL" sz="2000" b="1" dirty="0">
              <a:solidFill>
                <a:srgbClr val="FF0000"/>
              </a:solidFill>
            </a:endParaRPr>
          </a:p>
          <a:p>
            <a:endParaRPr lang="pl-PL" sz="2000" b="1" dirty="0" smtClean="0">
              <a:solidFill>
                <a:srgbClr val="FF0000"/>
              </a:solidFill>
            </a:endParaRPr>
          </a:p>
          <a:p>
            <a:r>
              <a:rPr lang="pl-PL" sz="2000" b="1" dirty="0" smtClean="0">
                <a:solidFill>
                  <a:srgbClr val="FF0000"/>
                </a:solidFill>
              </a:rPr>
              <a:t>KARY PIENIĘŻNE</a:t>
            </a:r>
          </a:p>
          <a:p>
            <a:endParaRPr lang="pl-PL" sz="2000" b="1" dirty="0" smtClean="0">
              <a:solidFill>
                <a:srgbClr val="FF0000"/>
              </a:solidFill>
            </a:endParaRPr>
          </a:p>
          <a:p>
            <a:pPr marL="228600" indent="-228600">
              <a:lnSpc>
                <a:spcPct val="150000"/>
              </a:lnSpc>
              <a:buFont typeface="+mj-lt"/>
              <a:buAutoNum type="arabicParenR"/>
            </a:pPr>
            <a:r>
              <a:rPr lang="pl-PL" sz="1200" b="1" dirty="0" smtClean="0">
                <a:solidFill>
                  <a:schemeClr val="tx1"/>
                </a:solidFill>
              </a:rPr>
              <a:t>Jeżeli </a:t>
            </a:r>
            <a:r>
              <a:rPr lang="pl-PL" sz="1200" b="1" dirty="0">
                <a:solidFill>
                  <a:schemeClr val="tx1"/>
                </a:solidFill>
              </a:rPr>
              <a:t>OT lub </a:t>
            </a:r>
            <a:r>
              <a:rPr lang="pl-PL" sz="1200" b="1" dirty="0" err="1">
                <a:solidFill>
                  <a:schemeClr val="tx1"/>
                </a:solidFill>
              </a:rPr>
              <a:t>PUNPUT</a:t>
            </a:r>
            <a:r>
              <a:rPr lang="pl-PL" sz="1200" b="1" dirty="0">
                <a:solidFill>
                  <a:schemeClr val="tx1"/>
                </a:solidFill>
              </a:rPr>
              <a:t> narusza przepisy rozporządzeń UE dot. transportu morskiego i śródlądowego podlega karze pieniężnej w wys. do 50.000 zł.</a:t>
            </a:r>
          </a:p>
          <a:p>
            <a:pPr marL="228600" indent="-228600">
              <a:lnSpc>
                <a:spcPct val="150000"/>
              </a:lnSpc>
              <a:buFont typeface="+mj-lt"/>
              <a:buAutoNum type="arabicParenR"/>
            </a:pPr>
            <a:r>
              <a:rPr lang="pl-PL" sz="1200" b="1" dirty="0" smtClean="0">
                <a:solidFill>
                  <a:schemeClr val="tx1"/>
                </a:solidFill>
              </a:rPr>
              <a:t>Jeżeli </a:t>
            </a:r>
            <a:r>
              <a:rPr lang="pl-PL" sz="1200" b="1" dirty="0">
                <a:solidFill>
                  <a:schemeClr val="tx1"/>
                </a:solidFill>
              </a:rPr>
              <a:t>OT lub </a:t>
            </a:r>
            <a:r>
              <a:rPr lang="pl-PL" sz="1200" b="1" dirty="0" err="1">
                <a:solidFill>
                  <a:schemeClr val="tx1"/>
                </a:solidFill>
              </a:rPr>
              <a:t>PUNPUT</a:t>
            </a:r>
            <a:r>
              <a:rPr lang="pl-PL" sz="1200" b="1" dirty="0">
                <a:solidFill>
                  <a:schemeClr val="tx1"/>
                </a:solidFill>
              </a:rPr>
              <a:t> narusza przepisy rozporządzeń UE dot. transportu autobusowego i autokarowego podlega karze pieniężnej w wys. do 30.000 zł.</a:t>
            </a:r>
          </a:p>
          <a:p>
            <a:endParaRPr lang="pl-PL" sz="2000" b="1" dirty="0" smtClean="0">
              <a:solidFill>
                <a:srgbClr val="FF0000"/>
              </a:solidFill>
            </a:endParaRP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pl-PL" sz="1200" b="1" dirty="0">
                <a:solidFill>
                  <a:schemeClr val="tx1"/>
                </a:solidFill>
                <a:effectLst>
                  <a:outerShdw blurRad="50800" dist="50800" dir="5400000" sx="0" sy="0" algn="ctr">
                    <a:srgbClr val="000000">
                      <a:alpha val="62000"/>
                    </a:srgbClr>
                  </a:outerShdw>
                </a:effectLst>
              </a:rPr>
              <a:t>Kary pieniężne nakłada w drodze decyzji administracyjnej marszałek województwa. </a:t>
            </a:r>
            <a:endParaRPr lang="pl-PL" sz="1200" b="1" dirty="0" smtClean="0">
              <a:solidFill>
                <a:schemeClr val="tx1"/>
              </a:solidFill>
              <a:effectLst>
                <a:outerShdw blurRad="50800" dist="50800" dir="5400000" sx="0" sy="0" algn="ctr">
                  <a:srgbClr val="000000">
                    <a:alpha val="62000"/>
                  </a:srgbClr>
                </a:outerShdw>
              </a:effectLst>
            </a:endParaRP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pl-PL" sz="1200" b="1" dirty="0" smtClean="0">
                <a:solidFill>
                  <a:schemeClr val="tx1"/>
                </a:solidFill>
                <a:effectLst>
                  <a:outerShdw blurRad="50800" dist="50800" dir="5400000" sx="0" sy="0" algn="ctr">
                    <a:srgbClr val="000000">
                      <a:alpha val="62000"/>
                    </a:srgbClr>
                  </a:outerShdw>
                </a:effectLst>
              </a:rPr>
              <a:t>Od </a:t>
            </a:r>
            <a:r>
              <a:rPr lang="pl-PL" sz="1200" b="1" dirty="0">
                <a:solidFill>
                  <a:schemeClr val="tx1"/>
                </a:solidFill>
                <a:effectLst>
                  <a:outerShdw blurRad="50800" dist="50800" dir="5400000" sx="0" sy="0" algn="ctr">
                    <a:srgbClr val="000000">
                      <a:alpha val="62000"/>
                    </a:srgbClr>
                  </a:outerShdw>
                </a:effectLst>
              </a:rPr>
              <a:t>decyzji administracyjnych przysługuje odwołanie do Samorządowego Kolegium Odwoławczego.</a:t>
            </a:r>
            <a:endParaRPr lang="pl-PL" sz="1200" b="1" dirty="0">
              <a:solidFill>
                <a:schemeClr val="tx1"/>
              </a:solidFill>
            </a:endParaRPr>
          </a:p>
          <a:p>
            <a:endParaRPr lang="pl-PL" sz="2000" b="1" dirty="0" smtClean="0">
              <a:solidFill>
                <a:srgbClr val="FF0000"/>
              </a:solidFill>
            </a:endParaRPr>
          </a:p>
          <a:p>
            <a:endParaRPr lang="pl-PL" sz="2000" dirty="0" smtClean="0">
              <a:solidFill>
                <a:srgbClr val="FF0000"/>
              </a:solidFill>
            </a:endParaRPr>
          </a:p>
          <a:p>
            <a:pPr algn="ctr"/>
            <a:endParaRPr lang="pl-PL" sz="1600" b="1" dirty="0">
              <a:solidFill>
                <a:srgbClr val="FF0000"/>
              </a:solidFill>
            </a:endParaRPr>
          </a:p>
          <a:p>
            <a:pPr algn="ctr"/>
            <a:endParaRPr lang="pl-PL" sz="1600" b="1" dirty="0" smtClean="0">
              <a:solidFill>
                <a:srgbClr val="FF0000"/>
              </a:solidFill>
            </a:endParaRPr>
          </a:p>
          <a:p>
            <a:pPr algn="ctr"/>
            <a:r>
              <a:rPr lang="pl-PL" sz="1600" b="1" dirty="0" smtClean="0">
                <a:solidFill>
                  <a:srgbClr val="FF0000"/>
                </a:solidFill>
              </a:rPr>
              <a:t> </a:t>
            </a:r>
          </a:p>
          <a:p>
            <a:pPr lvl="0"/>
            <a:endParaRPr lang="pl-PL" sz="1200" b="1" dirty="0">
              <a:solidFill>
                <a:schemeClr val="tx1"/>
              </a:solidFill>
            </a:endParaRPr>
          </a:p>
          <a:p>
            <a:pPr lvl="0"/>
            <a:endParaRPr lang="pl-PL" sz="1200" b="1" dirty="0" smtClean="0">
              <a:solidFill>
                <a:schemeClr val="tx1"/>
              </a:solidFill>
            </a:endParaRPr>
          </a:p>
          <a:p>
            <a:pPr marL="228600" lvl="0" indent="-228600">
              <a:buFont typeface="+mj-lt"/>
              <a:buAutoNum type="arabicParenR" startAt="8"/>
            </a:pPr>
            <a:endParaRPr lang="pl-PL" sz="1200" b="1" dirty="0" smtClean="0">
              <a:solidFill>
                <a:schemeClr val="tx1"/>
              </a:solidFill>
            </a:endParaRPr>
          </a:p>
          <a:p>
            <a:pPr marL="228600" lvl="0" indent="-228600">
              <a:buFont typeface="+mj-lt"/>
              <a:buAutoNum type="arabicParenR" startAt="8"/>
            </a:pPr>
            <a:endParaRPr lang="pl-PL" sz="1200" b="1" dirty="0">
              <a:solidFill>
                <a:schemeClr val="tx1"/>
              </a:solidFill>
            </a:endParaRPr>
          </a:p>
          <a:p>
            <a:endParaRPr lang="pl-PL" sz="1200" b="1" dirty="0" smtClean="0"/>
          </a:p>
          <a:p>
            <a:endParaRPr lang="pl-PL" sz="1200" b="1" dirty="0"/>
          </a:p>
          <a:p>
            <a:endParaRPr lang="pl-PL" sz="1200" b="1" dirty="0" smtClean="0"/>
          </a:p>
          <a:p>
            <a:endParaRPr lang="pl-PL" sz="1200" b="1" dirty="0"/>
          </a:p>
          <a:p>
            <a:endParaRPr lang="pl-PL" sz="1200" dirty="0"/>
          </a:p>
          <a:p>
            <a:pPr lvl="0"/>
            <a:endParaRPr lang="pl-PL" sz="1200" b="1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endParaRPr lang="pl-PL" sz="12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4897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97823" y="1162627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600" b="1" dirty="0" smtClean="0">
              <a:solidFill>
                <a:srgbClr val="FF0000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39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423513" y="998121"/>
            <a:ext cx="8034688" cy="599770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600" b="1" dirty="0" smtClean="0">
                  <a:solidFill>
                    <a:schemeClr val="tx1"/>
                  </a:solidFill>
                  <a:latin typeface="+mj-lt"/>
                </a:rPr>
                <a:t>KARY ZA NARUSZENIA USTAWY</a:t>
              </a:r>
              <a:endParaRPr lang="pl-PL" sz="16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34" name="Prostokąt 33"/>
          <p:cNvSpPr/>
          <p:nvPr/>
        </p:nvSpPr>
        <p:spPr>
          <a:xfrm>
            <a:off x="423512" y="1836100"/>
            <a:ext cx="8055326" cy="4213718"/>
          </a:xfrm>
          <a:prstGeom prst="rect">
            <a:avLst/>
          </a:prstGeom>
          <a:gradFill flip="none" rotWithShape="1">
            <a:gsLst>
              <a:gs pos="0">
                <a:schemeClr val="bg2">
                  <a:tint val="66000"/>
                  <a:satMod val="160000"/>
                </a:schemeClr>
              </a:gs>
              <a:gs pos="50000">
                <a:schemeClr val="bg2">
                  <a:tint val="44500"/>
                  <a:satMod val="160000"/>
                </a:schemeClr>
              </a:gs>
              <a:gs pos="100000">
                <a:schemeClr val="bg2">
                  <a:tint val="23500"/>
                  <a:satMod val="160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pl-PL" sz="2000" b="1" dirty="0" smtClean="0">
              <a:solidFill>
                <a:srgbClr val="FF0000"/>
              </a:solidFill>
            </a:endParaRPr>
          </a:p>
          <a:p>
            <a:endParaRPr lang="pl-PL" sz="2000" b="1" dirty="0">
              <a:solidFill>
                <a:srgbClr val="FF0000"/>
              </a:solidFill>
            </a:endParaRPr>
          </a:p>
          <a:p>
            <a:endParaRPr lang="pl-PL" sz="2000" b="1" dirty="0" smtClean="0">
              <a:solidFill>
                <a:srgbClr val="FF0000"/>
              </a:solidFill>
            </a:endParaRPr>
          </a:p>
          <a:p>
            <a:endParaRPr lang="pl-PL" sz="2000" b="1" dirty="0">
              <a:solidFill>
                <a:srgbClr val="FF0000"/>
              </a:solidFill>
            </a:endParaRPr>
          </a:p>
          <a:p>
            <a:endParaRPr lang="pl-PL" sz="2000" b="1" dirty="0" smtClean="0">
              <a:solidFill>
                <a:srgbClr val="FF0000"/>
              </a:solidFill>
            </a:endParaRPr>
          </a:p>
          <a:p>
            <a:endParaRPr lang="pl-PL" sz="2000" b="1" dirty="0" smtClean="0">
              <a:solidFill>
                <a:srgbClr val="FF0000"/>
              </a:solidFill>
            </a:endParaRPr>
          </a:p>
          <a:p>
            <a:endParaRPr lang="pl-PL" sz="2000" b="1" dirty="0">
              <a:solidFill>
                <a:srgbClr val="FF0000"/>
              </a:solidFill>
            </a:endParaRPr>
          </a:p>
          <a:p>
            <a:endParaRPr lang="pl-PL" sz="2000" b="1" dirty="0" smtClean="0">
              <a:solidFill>
                <a:srgbClr val="FF0000"/>
              </a:solidFill>
            </a:endParaRPr>
          </a:p>
          <a:p>
            <a:endParaRPr lang="pl-PL" sz="2000" b="1" dirty="0">
              <a:solidFill>
                <a:srgbClr val="FF0000"/>
              </a:solidFill>
            </a:endParaRPr>
          </a:p>
          <a:p>
            <a:endParaRPr lang="pl-PL" sz="2000" b="1" dirty="0" smtClean="0">
              <a:solidFill>
                <a:srgbClr val="FF0000"/>
              </a:solidFill>
            </a:endParaRPr>
          </a:p>
          <a:p>
            <a:r>
              <a:rPr lang="pl-PL" sz="2000" b="1" dirty="0" smtClean="0">
                <a:solidFill>
                  <a:srgbClr val="FF0000"/>
                </a:solidFill>
              </a:rPr>
              <a:t>SANKCJE KARNE</a:t>
            </a:r>
          </a:p>
          <a:p>
            <a:endParaRPr lang="pl-PL" sz="2000" b="1" dirty="0" smtClean="0">
              <a:solidFill>
                <a:srgbClr val="FF0000"/>
              </a:solidFill>
            </a:endParaRP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pl-PL" sz="1200" b="1" dirty="0">
                <a:solidFill>
                  <a:schemeClr val="tx1"/>
                </a:solidFill>
              </a:rPr>
              <a:t>Kto zaniża wysokość należnej składki w deklaracji składanej do Ubezpieczeniowego Funduszu Gwarancyjnego </a:t>
            </a:r>
            <a:r>
              <a:rPr lang="pl-PL" sz="1200" b="1" dirty="0" smtClean="0">
                <a:solidFill>
                  <a:schemeClr val="tx1"/>
                </a:solidFill>
              </a:rPr>
              <a:t/>
            </a:r>
            <a:br>
              <a:rPr lang="pl-PL" sz="1200" b="1" dirty="0" smtClean="0">
                <a:solidFill>
                  <a:schemeClr val="tx1"/>
                </a:solidFill>
              </a:rPr>
            </a:br>
            <a:r>
              <a:rPr lang="pl-PL" sz="1200" b="1" dirty="0" smtClean="0">
                <a:solidFill>
                  <a:schemeClr val="tx1"/>
                </a:solidFill>
              </a:rPr>
              <a:t>- </a:t>
            </a:r>
            <a:r>
              <a:rPr lang="pl-PL" sz="1200" b="1" dirty="0">
                <a:solidFill>
                  <a:schemeClr val="tx1"/>
                </a:solidFill>
              </a:rPr>
              <a:t>podlega grzywnie, karze ograniczenia wolności lub pozbawienia wolności do lat 3</a:t>
            </a:r>
            <a:r>
              <a:rPr lang="pl-PL" sz="1200" b="1" dirty="0" smtClean="0">
                <a:solidFill>
                  <a:schemeClr val="tx1"/>
                </a:solidFill>
              </a:rPr>
              <a:t>.</a:t>
            </a:r>
          </a:p>
          <a:p>
            <a:pPr>
              <a:lnSpc>
                <a:spcPct val="150000"/>
              </a:lnSpc>
            </a:pPr>
            <a:endParaRPr lang="pl-PL" sz="1200" b="1" dirty="0" smtClean="0">
              <a:solidFill>
                <a:schemeClr val="tx1"/>
              </a:solidFill>
            </a:endParaRP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pl-PL" sz="1200" b="1" dirty="0" smtClean="0">
                <a:solidFill>
                  <a:schemeClr val="tx1"/>
                </a:solidFill>
              </a:rPr>
              <a:t>Kto w </a:t>
            </a:r>
            <a:r>
              <a:rPr lang="pl-PL" sz="1200" b="1" dirty="0">
                <a:solidFill>
                  <a:schemeClr val="tx1"/>
                </a:solidFill>
              </a:rPr>
              <a:t>podmiotach prowadzących działalność w zakresie organizowania imprez turystycznych lub ułatwiania nabywania powiązanych usług turystycznych </a:t>
            </a:r>
            <a:r>
              <a:rPr lang="pl-PL" sz="1200" b="1" u="sng" dirty="0">
                <a:solidFill>
                  <a:schemeClr val="tx1"/>
                </a:solidFill>
              </a:rPr>
              <a:t>bez wymaganego wpisu</a:t>
            </a:r>
            <a:r>
              <a:rPr lang="pl-PL" sz="1200" b="1" dirty="0">
                <a:solidFill>
                  <a:schemeClr val="tx1"/>
                </a:solidFill>
              </a:rPr>
              <a:t> lub w przypadku </a:t>
            </a:r>
            <a:r>
              <a:rPr lang="pl-PL" sz="1200" b="1" u="sng" dirty="0">
                <a:solidFill>
                  <a:schemeClr val="tx1"/>
                </a:solidFill>
              </a:rPr>
              <a:t>działalności objętej zakazem</a:t>
            </a:r>
            <a:r>
              <a:rPr lang="pl-PL" sz="1200" b="1" dirty="0">
                <a:solidFill>
                  <a:schemeClr val="tx1"/>
                </a:solidFill>
              </a:rPr>
              <a:t>, pełni funkcję członka</a:t>
            </a:r>
            <a:r>
              <a:rPr lang="pl-PL" sz="1200" b="1" dirty="0" smtClean="0">
                <a:solidFill>
                  <a:schemeClr val="tx1"/>
                </a:solidFill>
              </a:rPr>
              <a:t>:</a:t>
            </a:r>
            <a:endParaRPr lang="pl-PL" sz="1200" b="1" dirty="0">
              <a:solidFill>
                <a:schemeClr val="tx1"/>
              </a:solidFill>
            </a:endParaRPr>
          </a:p>
          <a:p>
            <a:pPr marL="628650" lvl="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l-PL" sz="1200" b="1" dirty="0">
                <a:solidFill>
                  <a:schemeClr val="tx1"/>
                </a:solidFill>
              </a:rPr>
              <a:t>zarządu, rady nadzorczej lub komisji rewizyjnej spółki prawa handlowego,</a:t>
            </a:r>
          </a:p>
          <a:p>
            <a:pPr marL="628650" lvl="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l-PL" sz="1200" b="1" dirty="0">
                <a:solidFill>
                  <a:schemeClr val="tx1"/>
                </a:solidFill>
              </a:rPr>
              <a:t>zarządu, rady nadzorczej lub komisji rewizyjnej spółdzielni,</a:t>
            </a:r>
          </a:p>
          <a:p>
            <a:pPr marL="628650" lvl="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l-PL" sz="1200" b="1" dirty="0">
                <a:solidFill>
                  <a:srgbClr val="0070C0"/>
                </a:solidFill>
              </a:rPr>
              <a:t>zarządu fundacji lub stowarzyszenia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 </a:t>
            </a:r>
            <a:r>
              <a:rPr lang="pl-PL" sz="1200" dirty="0" smtClean="0"/>
              <a:t>   </a:t>
            </a:r>
            <a:r>
              <a:rPr lang="pl-PL" sz="1200" b="1" dirty="0" smtClean="0">
                <a:solidFill>
                  <a:schemeClr val="tx1"/>
                </a:solidFill>
              </a:rPr>
              <a:t>- </a:t>
            </a:r>
            <a:r>
              <a:rPr lang="pl-PL" sz="1200" b="1" dirty="0">
                <a:solidFill>
                  <a:schemeClr val="tx1"/>
                </a:solidFill>
              </a:rPr>
              <a:t>podlega grzywnie, karze ograniczenia wolności lub pozbawienia wolności do lat 3.</a:t>
            </a: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v"/>
            </a:pPr>
            <a:endParaRPr lang="pl-PL" sz="1200" b="1" dirty="0">
              <a:solidFill>
                <a:schemeClr val="tx1"/>
              </a:solidFill>
            </a:endParaRPr>
          </a:p>
          <a:p>
            <a:endParaRPr lang="pl-PL" sz="2000" b="1" dirty="0" smtClean="0">
              <a:solidFill>
                <a:srgbClr val="FF0000"/>
              </a:solidFill>
            </a:endParaRPr>
          </a:p>
          <a:p>
            <a:endParaRPr lang="pl-PL" sz="2000" dirty="0" smtClean="0">
              <a:solidFill>
                <a:srgbClr val="FF0000"/>
              </a:solidFill>
            </a:endParaRPr>
          </a:p>
          <a:p>
            <a:pPr algn="ctr"/>
            <a:endParaRPr lang="pl-PL" sz="1600" b="1" dirty="0">
              <a:solidFill>
                <a:srgbClr val="FF0000"/>
              </a:solidFill>
            </a:endParaRPr>
          </a:p>
          <a:p>
            <a:pPr algn="ctr"/>
            <a:endParaRPr lang="pl-PL" sz="1600" b="1" dirty="0" smtClean="0">
              <a:solidFill>
                <a:srgbClr val="FF0000"/>
              </a:solidFill>
            </a:endParaRPr>
          </a:p>
          <a:p>
            <a:pPr algn="ctr"/>
            <a:r>
              <a:rPr lang="pl-PL" sz="1600" b="1" dirty="0" smtClean="0">
                <a:solidFill>
                  <a:srgbClr val="FF0000"/>
                </a:solidFill>
              </a:rPr>
              <a:t> </a:t>
            </a:r>
          </a:p>
          <a:p>
            <a:pPr lvl="0"/>
            <a:endParaRPr lang="pl-PL" sz="1200" b="1" dirty="0">
              <a:solidFill>
                <a:schemeClr val="tx1"/>
              </a:solidFill>
            </a:endParaRPr>
          </a:p>
          <a:p>
            <a:pPr lvl="0"/>
            <a:endParaRPr lang="pl-PL" sz="1200" b="1" dirty="0" smtClean="0">
              <a:solidFill>
                <a:schemeClr val="tx1"/>
              </a:solidFill>
            </a:endParaRPr>
          </a:p>
          <a:p>
            <a:pPr marL="228600" lvl="0" indent="-228600">
              <a:buFont typeface="+mj-lt"/>
              <a:buAutoNum type="arabicParenR" startAt="8"/>
            </a:pPr>
            <a:endParaRPr lang="pl-PL" sz="1200" b="1" dirty="0" smtClean="0">
              <a:solidFill>
                <a:schemeClr val="tx1"/>
              </a:solidFill>
            </a:endParaRPr>
          </a:p>
          <a:p>
            <a:pPr marL="228600" lvl="0" indent="-228600">
              <a:buFont typeface="+mj-lt"/>
              <a:buAutoNum type="arabicParenR" startAt="8"/>
            </a:pPr>
            <a:endParaRPr lang="pl-PL" sz="1200" b="1" dirty="0">
              <a:solidFill>
                <a:schemeClr val="tx1"/>
              </a:solidFill>
            </a:endParaRPr>
          </a:p>
          <a:p>
            <a:endParaRPr lang="pl-PL" sz="1200" b="1" dirty="0" smtClean="0"/>
          </a:p>
          <a:p>
            <a:endParaRPr lang="pl-PL" sz="1200" b="1" dirty="0"/>
          </a:p>
          <a:p>
            <a:endParaRPr lang="pl-PL" sz="1200" b="1" dirty="0" smtClean="0"/>
          </a:p>
          <a:p>
            <a:endParaRPr lang="pl-PL" sz="1200" b="1" dirty="0"/>
          </a:p>
          <a:p>
            <a:endParaRPr lang="pl-PL" sz="1200" dirty="0"/>
          </a:p>
          <a:p>
            <a:pPr lvl="0"/>
            <a:endParaRPr lang="pl-PL" sz="1200" b="1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endParaRPr lang="pl-PL" sz="12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22837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4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sp>
        <p:nvSpPr>
          <p:cNvPr id="23" name="Text Box 20"/>
          <p:cNvSpPr txBox="1">
            <a:spLocks noChangeArrowheads="1"/>
          </p:cNvSpPr>
          <p:nvPr/>
        </p:nvSpPr>
        <p:spPr bwMode="auto">
          <a:xfrm>
            <a:off x="588818" y="1213613"/>
            <a:ext cx="8338686" cy="4770537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spcBef>
                <a:spcPct val="50000"/>
              </a:spcBef>
            </a:pPr>
            <a:r>
              <a:rPr lang="pl-PL" altLang="pl-PL" sz="1600" b="1" dirty="0" smtClean="0">
                <a:solidFill>
                  <a:srgbClr val="FF0000"/>
                </a:solidFill>
                <a:effectLst>
                  <a:reflection stA="99000" endPos="0" dist="50800" dir="5400000" sy="-100000" algn="bl" rotWithShape="0"/>
                </a:effectLst>
              </a:rPr>
              <a:t>Kto brał udział w konsultacjach nad nową Ustawą:</a:t>
            </a:r>
          </a:p>
          <a:p>
            <a:pPr algn="just">
              <a:lnSpc>
                <a:spcPct val="150000"/>
              </a:lnSpc>
              <a:spcBef>
                <a:spcPct val="50000"/>
              </a:spcBef>
            </a:pPr>
            <a:endParaRPr lang="pl-PL" altLang="pl-PL" sz="11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 algn="just">
              <a:lnSpc>
                <a:spcPct val="150000"/>
              </a:lnSpc>
              <a:spcBef>
                <a:spcPct val="50000"/>
              </a:spcBef>
            </a:pPr>
            <a:endParaRPr lang="pl-PL" altLang="pl-PL" sz="11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 algn="just">
              <a:lnSpc>
                <a:spcPct val="150000"/>
              </a:lnSpc>
              <a:spcBef>
                <a:spcPct val="50000"/>
              </a:spcBef>
            </a:pPr>
            <a:endParaRPr lang="pl-PL" altLang="pl-PL" sz="11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 algn="just">
              <a:lnSpc>
                <a:spcPct val="150000"/>
              </a:lnSpc>
              <a:spcBef>
                <a:spcPct val="50000"/>
              </a:spcBef>
            </a:pPr>
            <a:endParaRPr lang="pl-PL" altLang="pl-PL" sz="11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 algn="just">
              <a:lnSpc>
                <a:spcPct val="150000"/>
              </a:lnSpc>
              <a:spcBef>
                <a:spcPct val="50000"/>
              </a:spcBef>
            </a:pPr>
            <a:endParaRPr lang="pl-PL" altLang="pl-PL" sz="11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 marL="171450" indent="-171450" algn="just">
              <a:lnSpc>
                <a:spcPct val="150000"/>
              </a:lnSpc>
              <a:spcBef>
                <a:spcPct val="50000"/>
              </a:spcBef>
              <a:buFont typeface="Arial" panose="020B0604020202020204" pitchFamily="34" charset="0"/>
              <a:buChar char="•"/>
            </a:pPr>
            <a:endParaRPr lang="pl-PL" altLang="pl-PL" sz="11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 marL="171450" indent="-171450" algn="just">
              <a:lnSpc>
                <a:spcPct val="150000"/>
              </a:lnSpc>
              <a:spcBef>
                <a:spcPct val="50000"/>
              </a:spcBef>
              <a:buFont typeface="Arial" panose="020B0604020202020204" pitchFamily="34" charset="0"/>
              <a:buChar char="•"/>
            </a:pPr>
            <a:endParaRPr lang="pl-PL" altLang="pl-PL" sz="1100" dirty="0">
              <a:effectLst>
                <a:reflection stA="99000" endPos="0" dist="50800" dir="5400000" sy="-100000" algn="bl" rotWithShape="0"/>
              </a:effectLst>
            </a:endParaRPr>
          </a:p>
          <a:p>
            <a:pPr marL="171450" indent="-171450" algn="just">
              <a:lnSpc>
                <a:spcPct val="150000"/>
              </a:lnSpc>
              <a:spcBef>
                <a:spcPct val="50000"/>
              </a:spcBef>
              <a:buFont typeface="Arial" panose="020B0604020202020204" pitchFamily="34" charset="0"/>
              <a:buChar char="•"/>
            </a:pPr>
            <a:endParaRPr lang="pl-PL" altLang="pl-PL" sz="11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 marL="171450" indent="-171450" algn="just">
              <a:lnSpc>
                <a:spcPct val="150000"/>
              </a:lnSpc>
              <a:spcBef>
                <a:spcPct val="50000"/>
              </a:spcBef>
              <a:buFont typeface="Arial" panose="020B0604020202020204" pitchFamily="34" charset="0"/>
              <a:buChar char="•"/>
            </a:pPr>
            <a:endParaRPr lang="pl-PL" altLang="pl-PL" sz="1100" dirty="0">
              <a:effectLst>
                <a:reflection stA="99000" endPos="0" dist="50800" dir="5400000" sy="-100000" algn="bl" rotWithShape="0"/>
              </a:effectLst>
            </a:endParaRPr>
          </a:p>
          <a:p>
            <a:pPr marL="171450" indent="-171450" algn="just">
              <a:lnSpc>
                <a:spcPct val="150000"/>
              </a:lnSpc>
              <a:spcBef>
                <a:spcPct val="50000"/>
              </a:spcBef>
              <a:buFont typeface="Arial" panose="020B0604020202020204" pitchFamily="34" charset="0"/>
              <a:buChar char="•"/>
            </a:pPr>
            <a:endParaRPr lang="pl-PL" altLang="pl-PL" sz="11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 marL="171450" indent="-171450" algn="just">
              <a:lnSpc>
                <a:spcPct val="150000"/>
              </a:lnSpc>
              <a:spcBef>
                <a:spcPct val="50000"/>
              </a:spcBef>
              <a:buFont typeface="Arial" panose="020B0604020202020204" pitchFamily="34" charset="0"/>
              <a:buChar char="•"/>
            </a:pPr>
            <a:endParaRPr lang="pl-PL" altLang="pl-PL" sz="11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 marL="171450" indent="-171450" algn="just">
              <a:lnSpc>
                <a:spcPct val="150000"/>
              </a:lnSpc>
              <a:spcBef>
                <a:spcPct val="50000"/>
              </a:spcBef>
              <a:buFont typeface="Arial" panose="020B0604020202020204" pitchFamily="34" charset="0"/>
              <a:buChar char="•"/>
            </a:pPr>
            <a:endParaRPr lang="pl-PL" altLang="pl-PL" sz="1100" dirty="0">
              <a:effectLst>
                <a:reflection stA="99000" endPos="0" dist="50800" dir="5400000" sy="-100000" algn="bl" rotWithShape="0"/>
              </a:effectLst>
            </a:endParaRPr>
          </a:p>
          <a:p>
            <a:pPr marL="171450" indent="-171450" algn="just">
              <a:lnSpc>
                <a:spcPct val="150000"/>
              </a:lnSpc>
              <a:spcBef>
                <a:spcPct val="50000"/>
              </a:spcBef>
              <a:buFont typeface="Arial" panose="020B0604020202020204" pitchFamily="34" charset="0"/>
              <a:buChar char="•"/>
            </a:pPr>
            <a:endParaRPr lang="pl-PL" altLang="pl-PL" sz="1100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4" name="Prostokąt 3"/>
          <p:cNvSpPr/>
          <p:nvPr/>
        </p:nvSpPr>
        <p:spPr>
          <a:xfrm>
            <a:off x="1126836" y="1671782"/>
            <a:ext cx="7404389" cy="393469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pl-PL" sz="1200" b="1" dirty="0" smtClean="0">
                <a:solidFill>
                  <a:schemeClr val="tx1"/>
                </a:solidFill>
              </a:rPr>
              <a:t>Polska Izba Turystyki</a:t>
            </a: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pl-PL" sz="1200" b="1" dirty="0" smtClean="0">
                <a:solidFill>
                  <a:schemeClr val="tx1"/>
                </a:solidFill>
              </a:rPr>
              <a:t>Polska Izba Ubezpieczeń</a:t>
            </a: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pl-PL" sz="1200" b="1" dirty="0" smtClean="0">
                <a:solidFill>
                  <a:schemeClr val="tx1"/>
                </a:solidFill>
              </a:rPr>
              <a:t>Federacja Konsumentów</a:t>
            </a: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pl-PL" sz="1200" b="1" dirty="0" smtClean="0">
                <a:solidFill>
                  <a:schemeClr val="tx1"/>
                </a:solidFill>
              </a:rPr>
              <a:t>Polski Związek Organizatorów Turystyki</a:t>
            </a: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pl-PL" sz="1200" b="1" dirty="0" smtClean="0">
                <a:solidFill>
                  <a:schemeClr val="tx1"/>
                </a:solidFill>
              </a:rPr>
              <a:t>Urzędy marszałkowskie</a:t>
            </a: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pl-PL" sz="1200" b="1" dirty="0" smtClean="0">
                <a:solidFill>
                  <a:schemeClr val="tx1"/>
                </a:solidFill>
              </a:rPr>
              <a:t>Polskie Towarzystwo </a:t>
            </a:r>
            <a:r>
              <a:rPr lang="pl-PL" sz="1200" b="1" dirty="0" err="1" smtClean="0">
                <a:solidFill>
                  <a:schemeClr val="tx1"/>
                </a:solidFill>
              </a:rPr>
              <a:t>Turystyczno</a:t>
            </a:r>
            <a:r>
              <a:rPr lang="pl-PL" sz="1200" b="1" dirty="0" smtClean="0">
                <a:solidFill>
                  <a:schemeClr val="tx1"/>
                </a:solidFill>
              </a:rPr>
              <a:t> – Krajoznawcze</a:t>
            </a: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pl-PL" sz="1200" b="1" dirty="0" smtClean="0">
                <a:solidFill>
                  <a:schemeClr val="tx1"/>
                </a:solidFill>
              </a:rPr>
              <a:t>Stowarzyszenie Organizatorów </a:t>
            </a:r>
            <a:r>
              <a:rPr lang="pl-PL" sz="1200" b="1" dirty="0" err="1" smtClean="0">
                <a:solidFill>
                  <a:schemeClr val="tx1"/>
                </a:solidFill>
              </a:rPr>
              <a:t>Incentive</a:t>
            </a:r>
            <a:r>
              <a:rPr lang="pl-PL" sz="1200" b="1" dirty="0" smtClean="0">
                <a:solidFill>
                  <a:schemeClr val="tx1"/>
                </a:solidFill>
              </a:rPr>
              <a:t> Travel</a:t>
            </a: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pl-PL" sz="1200" b="1" dirty="0" smtClean="0">
                <a:solidFill>
                  <a:schemeClr val="tx1"/>
                </a:solidFill>
              </a:rPr>
              <a:t>Towarzystwo Turystów, Przewodników i Krajoznawców</a:t>
            </a: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pl-PL" sz="1200" b="1" dirty="0" smtClean="0">
                <a:solidFill>
                  <a:schemeClr val="tx1"/>
                </a:solidFill>
              </a:rPr>
              <a:t>Ogólnopolskie Stowarzyszenie Agentów Turystycznych</a:t>
            </a: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pl-PL" sz="1200" b="1" dirty="0" smtClean="0">
                <a:solidFill>
                  <a:schemeClr val="tx1"/>
                </a:solidFill>
              </a:rPr>
              <a:t>Stowarzyszenie Zarządców Obiektów </a:t>
            </a:r>
            <a:r>
              <a:rPr lang="pl-PL" sz="1200" b="1" dirty="0" err="1" smtClean="0">
                <a:solidFill>
                  <a:schemeClr val="tx1"/>
                </a:solidFill>
              </a:rPr>
              <a:t>Rekreacyjno</a:t>
            </a:r>
            <a:r>
              <a:rPr lang="pl-PL" sz="1200" b="1" dirty="0" smtClean="0">
                <a:solidFill>
                  <a:schemeClr val="tx1"/>
                </a:solidFill>
              </a:rPr>
              <a:t> – Turystycznych</a:t>
            </a: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pl-PL" sz="1200" b="1" dirty="0" smtClean="0">
                <a:solidFill>
                  <a:schemeClr val="tx1"/>
                </a:solidFill>
              </a:rPr>
              <a:t>Izba Gospodarcza  Hotelarstwa Polskiego</a:t>
            </a: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pl-PL" sz="1200" b="1" dirty="0" smtClean="0">
                <a:solidFill>
                  <a:schemeClr val="tx1"/>
                </a:solidFill>
              </a:rPr>
              <a:t>Związek Harcerstwa Polskiego</a:t>
            </a: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pl-PL" sz="1200" b="1" dirty="0" smtClean="0">
                <a:solidFill>
                  <a:schemeClr val="tx1"/>
                </a:solidFill>
              </a:rPr>
              <a:t>inne</a:t>
            </a: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v"/>
            </a:pPr>
            <a:endParaRPr lang="pl-PL" sz="1200" b="1" dirty="0" smtClean="0">
              <a:solidFill>
                <a:schemeClr val="tx1"/>
              </a:solidFill>
            </a:endParaRPr>
          </a:p>
          <a:p>
            <a:pPr marL="171450" indent="-171450">
              <a:buFont typeface="Wingdings" panose="05000000000000000000" pitchFamily="2" charset="2"/>
              <a:buChar char="v"/>
            </a:pPr>
            <a:endParaRPr lang="pl-PL" sz="12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18814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97823" y="1162627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600" b="1" dirty="0" smtClean="0">
              <a:solidFill>
                <a:srgbClr val="FF0000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40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423513" y="998121"/>
            <a:ext cx="8034688" cy="599770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600" b="1" dirty="0" smtClean="0">
                  <a:solidFill>
                    <a:schemeClr val="tx1"/>
                  </a:solidFill>
                  <a:latin typeface="+mj-lt"/>
                </a:rPr>
                <a:t>KARY ZA NARUSZENIA USTAWY</a:t>
              </a:r>
              <a:endParaRPr lang="pl-PL" sz="16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34" name="Prostokąt 33"/>
          <p:cNvSpPr/>
          <p:nvPr/>
        </p:nvSpPr>
        <p:spPr>
          <a:xfrm>
            <a:off x="423512" y="1836100"/>
            <a:ext cx="8055326" cy="4213718"/>
          </a:xfrm>
          <a:prstGeom prst="rect">
            <a:avLst/>
          </a:prstGeom>
          <a:gradFill flip="none" rotWithShape="1">
            <a:gsLst>
              <a:gs pos="0">
                <a:schemeClr val="bg2">
                  <a:tint val="66000"/>
                  <a:satMod val="160000"/>
                </a:schemeClr>
              </a:gs>
              <a:gs pos="50000">
                <a:schemeClr val="bg2">
                  <a:tint val="44500"/>
                  <a:satMod val="160000"/>
                </a:schemeClr>
              </a:gs>
              <a:gs pos="100000">
                <a:schemeClr val="bg2">
                  <a:tint val="23500"/>
                  <a:satMod val="160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pl-PL" sz="2000" b="1" dirty="0" smtClean="0">
              <a:solidFill>
                <a:srgbClr val="FF0000"/>
              </a:solidFill>
            </a:endParaRPr>
          </a:p>
          <a:p>
            <a:endParaRPr lang="pl-PL" sz="2000" b="1" dirty="0">
              <a:solidFill>
                <a:srgbClr val="FF0000"/>
              </a:solidFill>
            </a:endParaRPr>
          </a:p>
          <a:p>
            <a:endParaRPr lang="pl-PL" sz="2000" b="1" dirty="0" smtClean="0">
              <a:solidFill>
                <a:srgbClr val="FF0000"/>
              </a:solidFill>
            </a:endParaRPr>
          </a:p>
          <a:p>
            <a:endParaRPr lang="pl-PL" sz="2000" b="1" dirty="0">
              <a:solidFill>
                <a:srgbClr val="FF0000"/>
              </a:solidFill>
            </a:endParaRPr>
          </a:p>
          <a:p>
            <a:endParaRPr lang="pl-PL" sz="2000" b="1" dirty="0" smtClean="0">
              <a:solidFill>
                <a:srgbClr val="FF0000"/>
              </a:solidFill>
            </a:endParaRPr>
          </a:p>
          <a:p>
            <a:endParaRPr lang="pl-PL" sz="2000" b="1" dirty="0" smtClean="0">
              <a:solidFill>
                <a:srgbClr val="FF0000"/>
              </a:solidFill>
            </a:endParaRPr>
          </a:p>
          <a:p>
            <a:endParaRPr lang="pl-PL" sz="2000" b="1" dirty="0">
              <a:solidFill>
                <a:srgbClr val="FF0000"/>
              </a:solidFill>
            </a:endParaRPr>
          </a:p>
          <a:p>
            <a:endParaRPr lang="pl-PL" sz="2000" b="1" dirty="0" smtClean="0">
              <a:solidFill>
                <a:srgbClr val="FF0000"/>
              </a:solidFill>
            </a:endParaRPr>
          </a:p>
          <a:p>
            <a:endParaRPr lang="pl-PL" sz="2000" b="1" dirty="0">
              <a:solidFill>
                <a:srgbClr val="FF0000"/>
              </a:solidFill>
            </a:endParaRPr>
          </a:p>
          <a:p>
            <a:endParaRPr lang="pl-PL" sz="2000" b="1" dirty="0" smtClean="0">
              <a:solidFill>
                <a:srgbClr val="FF0000"/>
              </a:solidFill>
            </a:endParaRPr>
          </a:p>
          <a:p>
            <a:r>
              <a:rPr lang="pl-PL" sz="2000" b="1" dirty="0" smtClean="0">
                <a:solidFill>
                  <a:srgbClr val="FF0000"/>
                </a:solidFill>
              </a:rPr>
              <a:t>SANKCJE KARNE</a:t>
            </a:r>
          </a:p>
          <a:p>
            <a:endParaRPr lang="pl-PL" sz="2000" b="1" dirty="0" smtClean="0">
              <a:solidFill>
                <a:srgbClr val="FF0000"/>
              </a:solidFill>
            </a:endParaRPr>
          </a:p>
          <a:p>
            <a:pPr marL="171450" indent="-171450" algn="just">
              <a:lnSpc>
                <a:spcPct val="150000"/>
              </a:lnSpc>
              <a:spcAft>
                <a:spcPts val="0"/>
              </a:spcAft>
              <a:buFont typeface="Wingdings" panose="05000000000000000000" pitchFamily="2" charset="2"/>
              <a:buChar char="v"/>
            </a:pPr>
            <a:r>
              <a:rPr lang="pl-PL" sz="1200" b="1" dirty="0">
                <a:solidFill>
                  <a:srgbClr val="0070C0"/>
                </a:solidFill>
                <a:latin typeface="+mj-lt"/>
                <a:ea typeface="Calibri" panose="020F0502020204030204" pitchFamily="34" charset="0"/>
                <a:cs typeface="Arial" panose="020B0604020202020204" pitchFamily="34" charset="0"/>
              </a:rPr>
              <a:t>Osoba</a:t>
            </a:r>
            <a:r>
              <a:rPr lang="pl-PL" sz="1200" b="1" dirty="0">
                <a:solidFill>
                  <a:schemeClr val="tx1"/>
                </a:solidFill>
                <a:latin typeface="+mj-lt"/>
                <a:ea typeface="Calibri" panose="020F0502020204030204" pitchFamily="34" charset="0"/>
                <a:cs typeface="Arial" panose="020B0604020202020204" pitchFamily="34" charset="0"/>
              </a:rPr>
              <a:t>, która prowadzi działalność gospodarczą w zakresie organizowania imprez turystycznych lub ułatwiania nabywania powiązanych usług turystycznych </a:t>
            </a:r>
            <a:r>
              <a:rPr lang="pl-PL" sz="1200" b="1" u="sng" dirty="0">
                <a:solidFill>
                  <a:schemeClr val="tx1"/>
                </a:solidFill>
                <a:latin typeface="+mj-lt"/>
                <a:ea typeface="Calibri" panose="020F0502020204030204" pitchFamily="34" charset="0"/>
                <a:cs typeface="Arial" panose="020B0604020202020204" pitchFamily="34" charset="0"/>
              </a:rPr>
              <a:t>bez wymaganego wpisu </a:t>
            </a:r>
            <a:r>
              <a:rPr lang="pl-PL" sz="1200" b="1" dirty="0">
                <a:solidFill>
                  <a:schemeClr val="tx1"/>
                </a:solidFill>
                <a:latin typeface="+mj-lt"/>
                <a:ea typeface="Calibri" panose="020F0502020204030204" pitchFamily="34" charset="0"/>
                <a:cs typeface="Arial" panose="020B0604020202020204" pitchFamily="34" charset="0"/>
              </a:rPr>
              <a:t>lub w przypadku </a:t>
            </a:r>
            <a:r>
              <a:rPr lang="pl-PL" sz="1200" b="1" u="sng" dirty="0">
                <a:solidFill>
                  <a:schemeClr val="tx1"/>
                </a:solidFill>
                <a:latin typeface="+mj-lt"/>
                <a:ea typeface="Calibri" panose="020F0502020204030204" pitchFamily="34" charset="0"/>
                <a:cs typeface="Arial" panose="020B0604020202020204" pitchFamily="34" charset="0"/>
              </a:rPr>
              <a:t>działalności objętej zakazem </a:t>
            </a:r>
            <a:r>
              <a:rPr lang="pl-PL" sz="1200" b="1" dirty="0">
                <a:solidFill>
                  <a:srgbClr val="0070C0"/>
                </a:solidFill>
                <a:latin typeface="+mj-lt"/>
                <a:ea typeface="Calibri" panose="020F0502020204030204" pitchFamily="34" charset="0"/>
                <a:cs typeface="Arial" panose="020B0604020202020204" pitchFamily="34" charset="0"/>
              </a:rPr>
              <a:t>na własny rachunek lub wspólnie z innymi osobami lub jest przedstawicielem lub pełnomocnikiem w prowadzeniu </a:t>
            </a:r>
            <a:r>
              <a:rPr lang="pl-PL" sz="1200" b="1" dirty="0">
                <a:solidFill>
                  <a:schemeClr val="tx1"/>
                </a:solidFill>
                <a:latin typeface="+mj-lt"/>
                <a:ea typeface="Calibri" panose="020F0502020204030204" pitchFamily="34" charset="0"/>
                <a:cs typeface="Arial" panose="020B0604020202020204" pitchFamily="34" charset="0"/>
              </a:rPr>
              <a:t>takiej działalności </a:t>
            </a:r>
          </a:p>
          <a:p>
            <a:pPr algn="just">
              <a:lnSpc>
                <a:spcPct val="150000"/>
              </a:lnSpc>
              <a:spcAft>
                <a:spcPts val="0"/>
              </a:spcAft>
            </a:pPr>
            <a:r>
              <a:rPr lang="pl-PL" sz="1200" b="1" dirty="0" smtClean="0">
                <a:solidFill>
                  <a:schemeClr val="tx1"/>
                </a:solidFill>
                <a:latin typeface="+mj-lt"/>
                <a:ea typeface="Calibri" panose="020F0502020204030204" pitchFamily="34" charset="0"/>
                <a:cs typeface="Arial" panose="020B0604020202020204" pitchFamily="34" charset="0"/>
              </a:rPr>
              <a:t>    - </a:t>
            </a:r>
            <a:r>
              <a:rPr lang="pl-PL" sz="1200" b="1" dirty="0">
                <a:solidFill>
                  <a:schemeClr val="tx1"/>
                </a:solidFill>
                <a:latin typeface="+mj-lt"/>
                <a:ea typeface="Calibri" panose="020F0502020204030204" pitchFamily="34" charset="0"/>
                <a:cs typeface="Arial" panose="020B0604020202020204" pitchFamily="34" charset="0"/>
              </a:rPr>
              <a:t>podlega grzywnie, karze ograniczenia wolności lub pozbawienia wolności do lat 3</a:t>
            </a:r>
            <a:r>
              <a:rPr lang="pl-PL" sz="1200" b="1" dirty="0" smtClean="0">
                <a:solidFill>
                  <a:schemeClr val="tx1"/>
                </a:solidFill>
                <a:latin typeface="+mj-lt"/>
                <a:ea typeface="Calibri" panose="020F0502020204030204" pitchFamily="34" charset="0"/>
                <a:cs typeface="Arial" panose="020B0604020202020204" pitchFamily="34" charset="0"/>
              </a:rPr>
              <a:t>.</a:t>
            </a:r>
          </a:p>
          <a:p>
            <a:pPr algn="just">
              <a:lnSpc>
                <a:spcPct val="150000"/>
              </a:lnSpc>
              <a:spcAft>
                <a:spcPts val="0"/>
              </a:spcAft>
            </a:pPr>
            <a:endParaRPr lang="pl-PL" sz="1200" b="1" dirty="0">
              <a:solidFill>
                <a:schemeClr val="tx1"/>
              </a:solidFill>
              <a:latin typeface="+mj-lt"/>
              <a:ea typeface="Calibri" panose="020F0502020204030204" pitchFamily="34" charset="0"/>
              <a:cs typeface="Arial" panose="020B0604020202020204" pitchFamily="34" charset="0"/>
            </a:endParaRPr>
          </a:p>
          <a:p>
            <a:endParaRPr lang="pl-PL" sz="2000" b="1" dirty="0" smtClean="0">
              <a:solidFill>
                <a:srgbClr val="FF0000"/>
              </a:solidFill>
            </a:endParaRPr>
          </a:p>
          <a:p>
            <a:endParaRPr lang="pl-PL" sz="2000" dirty="0" smtClean="0">
              <a:solidFill>
                <a:srgbClr val="FF0000"/>
              </a:solidFill>
            </a:endParaRPr>
          </a:p>
          <a:p>
            <a:pPr algn="ctr"/>
            <a:endParaRPr lang="pl-PL" sz="1600" b="1" dirty="0">
              <a:solidFill>
                <a:srgbClr val="FF0000"/>
              </a:solidFill>
            </a:endParaRPr>
          </a:p>
          <a:p>
            <a:pPr algn="ctr"/>
            <a:endParaRPr lang="pl-PL" sz="1600" b="1" dirty="0" smtClean="0">
              <a:solidFill>
                <a:srgbClr val="FF0000"/>
              </a:solidFill>
            </a:endParaRPr>
          </a:p>
          <a:p>
            <a:pPr algn="ctr"/>
            <a:r>
              <a:rPr lang="pl-PL" sz="1600" b="1" dirty="0" smtClean="0">
                <a:solidFill>
                  <a:srgbClr val="FF0000"/>
                </a:solidFill>
              </a:rPr>
              <a:t> </a:t>
            </a:r>
          </a:p>
          <a:p>
            <a:pPr lvl="0"/>
            <a:endParaRPr lang="pl-PL" sz="1200" b="1" dirty="0">
              <a:solidFill>
                <a:schemeClr val="tx1"/>
              </a:solidFill>
            </a:endParaRPr>
          </a:p>
          <a:p>
            <a:pPr lvl="0"/>
            <a:endParaRPr lang="pl-PL" sz="1200" b="1" dirty="0" smtClean="0">
              <a:solidFill>
                <a:schemeClr val="tx1"/>
              </a:solidFill>
            </a:endParaRPr>
          </a:p>
          <a:p>
            <a:pPr marL="228600" lvl="0" indent="-228600">
              <a:buFont typeface="+mj-lt"/>
              <a:buAutoNum type="arabicParenR" startAt="8"/>
            </a:pPr>
            <a:endParaRPr lang="pl-PL" sz="1200" b="1" dirty="0" smtClean="0">
              <a:solidFill>
                <a:schemeClr val="tx1"/>
              </a:solidFill>
            </a:endParaRPr>
          </a:p>
          <a:p>
            <a:pPr marL="228600" lvl="0" indent="-228600">
              <a:buFont typeface="+mj-lt"/>
              <a:buAutoNum type="arabicParenR" startAt="8"/>
            </a:pPr>
            <a:endParaRPr lang="pl-PL" sz="1200" b="1" dirty="0">
              <a:solidFill>
                <a:schemeClr val="tx1"/>
              </a:solidFill>
            </a:endParaRPr>
          </a:p>
          <a:p>
            <a:endParaRPr lang="pl-PL" sz="1200" b="1" dirty="0" smtClean="0"/>
          </a:p>
          <a:p>
            <a:endParaRPr lang="pl-PL" sz="1200" b="1" dirty="0"/>
          </a:p>
          <a:p>
            <a:endParaRPr lang="pl-PL" sz="1200" b="1" dirty="0" smtClean="0"/>
          </a:p>
          <a:p>
            <a:endParaRPr lang="pl-PL" sz="1200" b="1" dirty="0"/>
          </a:p>
          <a:p>
            <a:endParaRPr lang="pl-PL" sz="1200" dirty="0"/>
          </a:p>
          <a:p>
            <a:pPr lvl="0"/>
            <a:endParaRPr lang="pl-PL" sz="1200" b="1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endParaRPr lang="pl-PL" sz="12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23505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97823" y="1162627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600" b="1" dirty="0" smtClean="0">
              <a:solidFill>
                <a:srgbClr val="FF0000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41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423513" y="998121"/>
            <a:ext cx="8034688" cy="599770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600" b="1" dirty="0" smtClean="0">
                  <a:solidFill>
                    <a:schemeClr val="tx1"/>
                  </a:solidFill>
                  <a:latin typeface="+mj-lt"/>
                </a:rPr>
                <a:t>KARY ZA NARUSZENIA USTAWY</a:t>
              </a:r>
              <a:endParaRPr lang="pl-PL" sz="16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34" name="Prostokąt 33"/>
          <p:cNvSpPr/>
          <p:nvPr/>
        </p:nvSpPr>
        <p:spPr>
          <a:xfrm>
            <a:off x="423512" y="1836100"/>
            <a:ext cx="8055326" cy="4213718"/>
          </a:xfrm>
          <a:prstGeom prst="rect">
            <a:avLst/>
          </a:prstGeom>
          <a:gradFill flip="none" rotWithShape="1">
            <a:gsLst>
              <a:gs pos="0">
                <a:schemeClr val="bg2">
                  <a:tint val="66000"/>
                  <a:satMod val="160000"/>
                </a:schemeClr>
              </a:gs>
              <a:gs pos="50000">
                <a:schemeClr val="bg2">
                  <a:tint val="44500"/>
                  <a:satMod val="160000"/>
                </a:schemeClr>
              </a:gs>
              <a:gs pos="100000">
                <a:schemeClr val="bg2">
                  <a:tint val="23500"/>
                  <a:satMod val="160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pl-PL" sz="2000" b="1" dirty="0" smtClean="0">
              <a:solidFill>
                <a:srgbClr val="FF0000"/>
              </a:solidFill>
            </a:endParaRPr>
          </a:p>
          <a:p>
            <a:endParaRPr lang="pl-PL" sz="2000" b="1" dirty="0">
              <a:solidFill>
                <a:srgbClr val="FF0000"/>
              </a:solidFill>
            </a:endParaRPr>
          </a:p>
          <a:p>
            <a:endParaRPr lang="pl-PL" sz="2000" b="1" dirty="0" smtClean="0">
              <a:solidFill>
                <a:srgbClr val="FF0000"/>
              </a:solidFill>
            </a:endParaRPr>
          </a:p>
          <a:p>
            <a:endParaRPr lang="pl-PL" sz="2000" b="1" dirty="0">
              <a:solidFill>
                <a:srgbClr val="FF0000"/>
              </a:solidFill>
            </a:endParaRPr>
          </a:p>
          <a:p>
            <a:endParaRPr lang="pl-PL" sz="2000" b="1" dirty="0" smtClean="0">
              <a:solidFill>
                <a:srgbClr val="FF0000"/>
              </a:solidFill>
            </a:endParaRPr>
          </a:p>
          <a:p>
            <a:endParaRPr lang="pl-PL" sz="2000" b="1" dirty="0" smtClean="0">
              <a:solidFill>
                <a:srgbClr val="FF0000"/>
              </a:solidFill>
            </a:endParaRPr>
          </a:p>
          <a:p>
            <a:endParaRPr lang="pl-PL" sz="2000" b="1" dirty="0">
              <a:solidFill>
                <a:srgbClr val="FF0000"/>
              </a:solidFill>
            </a:endParaRPr>
          </a:p>
          <a:p>
            <a:endParaRPr lang="pl-PL" sz="2000" b="1" dirty="0" smtClean="0">
              <a:solidFill>
                <a:srgbClr val="FF0000"/>
              </a:solidFill>
            </a:endParaRPr>
          </a:p>
          <a:p>
            <a:endParaRPr lang="pl-PL" sz="2000" b="1" dirty="0">
              <a:solidFill>
                <a:srgbClr val="FF0000"/>
              </a:solidFill>
            </a:endParaRPr>
          </a:p>
          <a:p>
            <a:endParaRPr lang="pl-PL" sz="2000" b="1" dirty="0" smtClean="0">
              <a:solidFill>
                <a:srgbClr val="FF0000"/>
              </a:solidFill>
            </a:endParaRPr>
          </a:p>
          <a:p>
            <a:r>
              <a:rPr lang="pl-PL" sz="2000" b="1" dirty="0" smtClean="0">
                <a:solidFill>
                  <a:srgbClr val="FF0000"/>
                </a:solidFill>
              </a:rPr>
              <a:t>KARY ADMINISTRACYJNE</a:t>
            </a:r>
          </a:p>
          <a:p>
            <a:endParaRPr lang="pl-PL" sz="2000" b="1" dirty="0" smtClean="0">
              <a:solidFill>
                <a:srgbClr val="FF0000"/>
              </a:solidFill>
            </a:endParaRPr>
          </a:p>
          <a:p>
            <a:pPr marL="171450" indent="-171450" algn="just">
              <a:lnSpc>
                <a:spcPct val="150000"/>
              </a:lnSpc>
              <a:spcAft>
                <a:spcPts val="0"/>
              </a:spcAft>
              <a:buFont typeface="Wingdings" panose="05000000000000000000" pitchFamily="2" charset="2"/>
              <a:buChar char="v"/>
            </a:pPr>
            <a:r>
              <a:rPr lang="pl-PL" sz="1200" b="1" dirty="0">
                <a:solidFill>
                  <a:schemeClr val="tx1"/>
                </a:solidFill>
                <a:latin typeface="+mj-lt"/>
                <a:ea typeface="Calibri" panose="020F0502020204030204" pitchFamily="34" charset="0"/>
                <a:cs typeface="Arial" panose="020B0604020202020204" pitchFamily="34" charset="0"/>
              </a:rPr>
              <a:t>Marszałek województwa może wezwać przedsiębiorcę turystycznego do usunięcia uchybień stwierdzonych w wyniki kontroli. </a:t>
            </a:r>
            <a:endParaRPr lang="pl-PL" sz="1200" b="1" dirty="0" smtClean="0">
              <a:solidFill>
                <a:schemeClr val="tx1"/>
              </a:solidFill>
              <a:latin typeface="+mj-lt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algn="just">
              <a:lnSpc>
                <a:spcPct val="150000"/>
              </a:lnSpc>
              <a:spcAft>
                <a:spcPts val="0"/>
              </a:spcAft>
            </a:pPr>
            <a:endParaRPr lang="pl-PL" sz="1200" b="1" dirty="0" smtClean="0">
              <a:solidFill>
                <a:schemeClr val="tx1"/>
              </a:solidFill>
              <a:latin typeface="+mj-lt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628650" indent="-452438" algn="just">
              <a:lnSpc>
                <a:spcPct val="150000"/>
              </a:lnSpc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pl-PL" sz="1200" b="1" dirty="0" smtClean="0">
                <a:solidFill>
                  <a:schemeClr val="tx1"/>
                </a:solidFill>
                <a:latin typeface="+mj-lt"/>
                <a:ea typeface="Calibri" panose="020F0502020204030204" pitchFamily="34" charset="0"/>
                <a:cs typeface="Arial" panose="020B0604020202020204" pitchFamily="34" charset="0"/>
              </a:rPr>
              <a:t>Jeżeli </a:t>
            </a:r>
            <a:r>
              <a:rPr lang="pl-PL" sz="1200" b="1" dirty="0">
                <a:solidFill>
                  <a:schemeClr val="tx1"/>
                </a:solidFill>
                <a:latin typeface="+mj-lt"/>
                <a:ea typeface="Calibri" panose="020F0502020204030204" pitchFamily="34" charset="0"/>
                <a:cs typeface="Arial" panose="020B0604020202020204" pitchFamily="34" charset="0"/>
              </a:rPr>
              <a:t>przedsiębiorca turystyczny nie usunął uchybień w wyznaczonym przez marszałka terminie, Marszałek województwa wydaje decyzję administracyjną o wykreśleniu przedsiębiorcy z rejestru i o zakazie wykonywania działalności objętej wpisem do rejestru przez okres 3 lat.</a:t>
            </a:r>
          </a:p>
          <a:p>
            <a:pPr algn="just">
              <a:lnSpc>
                <a:spcPct val="150000"/>
              </a:lnSpc>
              <a:spcAft>
                <a:spcPts val="0"/>
              </a:spcAft>
            </a:pPr>
            <a:endParaRPr lang="pl-PL" sz="1200" b="1" dirty="0">
              <a:solidFill>
                <a:schemeClr val="tx1"/>
              </a:solidFill>
              <a:latin typeface="+mj-lt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171450" indent="-171450" algn="just">
              <a:lnSpc>
                <a:spcPct val="150000"/>
              </a:lnSpc>
              <a:spcAft>
                <a:spcPts val="0"/>
              </a:spcAft>
              <a:buFont typeface="Wingdings" panose="05000000000000000000" pitchFamily="2" charset="2"/>
              <a:buChar char="v"/>
            </a:pPr>
            <a:r>
              <a:rPr lang="pl-PL" sz="1200" b="1" dirty="0">
                <a:solidFill>
                  <a:schemeClr val="tx1"/>
                </a:solidFill>
                <a:latin typeface="+mj-lt"/>
                <a:ea typeface="Calibri" panose="020F0502020204030204" pitchFamily="34" charset="0"/>
                <a:cs typeface="Arial" panose="020B0604020202020204" pitchFamily="34" charset="0"/>
              </a:rPr>
              <a:t>W przypadku stwierdzenia rażącego naruszenia przez przedsiębiorcę turystycznego warunków wykonywania działalności OT lub </a:t>
            </a:r>
            <a:r>
              <a:rPr lang="pl-PL" sz="1200" b="1" dirty="0" err="1">
                <a:solidFill>
                  <a:schemeClr val="tx1"/>
                </a:solidFill>
                <a:latin typeface="+mj-lt"/>
                <a:ea typeface="Calibri" panose="020F0502020204030204" pitchFamily="34" charset="0"/>
                <a:cs typeface="Arial" panose="020B0604020202020204" pitchFamily="34" charset="0"/>
              </a:rPr>
              <a:t>PUNPUT</a:t>
            </a:r>
            <a:r>
              <a:rPr lang="pl-PL" sz="1200" b="1" dirty="0">
                <a:solidFill>
                  <a:schemeClr val="tx1"/>
                </a:solidFill>
                <a:latin typeface="+mj-lt"/>
                <a:ea typeface="Calibri" panose="020F0502020204030204" pitchFamily="34" charset="0"/>
                <a:cs typeface="Arial" panose="020B0604020202020204" pitchFamily="34" charset="0"/>
              </a:rPr>
              <a:t> Marszałek województwa wydaje decyzję administracyjną o wykreśleniu przedsiębiorcy z rejestru i o zakazie wykonywania działalności objętej wpisem do rejestru przez okres 3 lat.</a:t>
            </a:r>
          </a:p>
          <a:p>
            <a:pPr algn="just">
              <a:lnSpc>
                <a:spcPct val="150000"/>
              </a:lnSpc>
              <a:spcAft>
                <a:spcPts val="0"/>
              </a:spcAft>
            </a:pPr>
            <a:endParaRPr lang="pl-PL" sz="1200" b="1" dirty="0">
              <a:solidFill>
                <a:schemeClr val="tx1"/>
              </a:solidFill>
              <a:latin typeface="+mj-lt"/>
              <a:ea typeface="Calibri" panose="020F0502020204030204" pitchFamily="34" charset="0"/>
              <a:cs typeface="Arial" panose="020B0604020202020204" pitchFamily="34" charset="0"/>
            </a:endParaRPr>
          </a:p>
          <a:p>
            <a:endParaRPr lang="pl-PL" sz="2000" b="1" dirty="0" smtClean="0">
              <a:solidFill>
                <a:srgbClr val="FF0000"/>
              </a:solidFill>
            </a:endParaRPr>
          </a:p>
          <a:p>
            <a:endParaRPr lang="pl-PL" sz="2000" dirty="0" smtClean="0">
              <a:solidFill>
                <a:srgbClr val="FF0000"/>
              </a:solidFill>
            </a:endParaRPr>
          </a:p>
          <a:p>
            <a:pPr algn="ctr"/>
            <a:endParaRPr lang="pl-PL" sz="1600" b="1" dirty="0">
              <a:solidFill>
                <a:srgbClr val="FF0000"/>
              </a:solidFill>
            </a:endParaRPr>
          </a:p>
          <a:p>
            <a:pPr algn="ctr"/>
            <a:endParaRPr lang="pl-PL" sz="1600" b="1" dirty="0" smtClean="0">
              <a:solidFill>
                <a:srgbClr val="FF0000"/>
              </a:solidFill>
            </a:endParaRPr>
          </a:p>
          <a:p>
            <a:pPr algn="ctr"/>
            <a:r>
              <a:rPr lang="pl-PL" sz="1600" b="1" dirty="0" smtClean="0">
                <a:solidFill>
                  <a:srgbClr val="FF0000"/>
                </a:solidFill>
              </a:rPr>
              <a:t> </a:t>
            </a:r>
          </a:p>
          <a:p>
            <a:pPr lvl="0"/>
            <a:endParaRPr lang="pl-PL" sz="1200" b="1" dirty="0">
              <a:solidFill>
                <a:schemeClr val="tx1"/>
              </a:solidFill>
            </a:endParaRPr>
          </a:p>
          <a:p>
            <a:pPr lvl="0"/>
            <a:endParaRPr lang="pl-PL" sz="1200" b="1" dirty="0" smtClean="0">
              <a:solidFill>
                <a:schemeClr val="tx1"/>
              </a:solidFill>
            </a:endParaRPr>
          </a:p>
          <a:p>
            <a:pPr marL="228600" lvl="0" indent="-228600">
              <a:buFont typeface="+mj-lt"/>
              <a:buAutoNum type="arabicParenR" startAt="8"/>
            </a:pPr>
            <a:endParaRPr lang="pl-PL" sz="1200" b="1" dirty="0" smtClean="0">
              <a:solidFill>
                <a:schemeClr val="tx1"/>
              </a:solidFill>
            </a:endParaRPr>
          </a:p>
          <a:p>
            <a:pPr marL="228600" lvl="0" indent="-228600">
              <a:buFont typeface="+mj-lt"/>
              <a:buAutoNum type="arabicParenR" startAt="8"/>
            </a:pPr>
            <a:endParaRPr lang="pl-PL" sz="1200" b="1" dirty="0">
              <a:solidFill>
                <a:schemeClr val="tx1"/>
              </a:solidFill>
            </a:endParaRPr>
          </a:p>
          <a:p>
            <a:endParaRPr lang="pl-PL" sz="1200" b="1" dirty="0" smtClean="0"/>
          </a:p>
          <a:p>
            <a:endParaRPr lang="pl-PL" sz="1200" b="1" dirty="0"/>
          </a:p>
          <a:p>
            <a:endParaRPr lang="pl-PL" sz="1200" b="1" dirty="0" smtClean="0"/>
          </a:p>
          <a:p>
            <a:endParaRPr lang="pl-PL" sz="1200" b="1" dirty="0"/>
          </a:p>
          <a:p>
            <a:endParaRPr lang="pl-PL" sz="1200" dirty="0"/>
          </a:p>
          <a:p>
            <a:pPr lvl="0"/>
            <a:endParaRPr lang="pl-PL" sz="1200" b="1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endParaRPr lang="pl-PL" sz="12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10447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97823" y="1162627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600" b="1" dirty="0" smtClean="0">
              <a:solidFill>
                <a:srgbClr val="FF0000"/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42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496537" y="2365101"/>
            <a:ext cx="8034688" cy="2040643"/>
            <a:chOff x="0" y="0"/>
            <a:chExt cx="2959530" cy="9138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2800" b="1" i="1" dirty="0" smtClean="0">
                  <a:solidFill>
                    <a:schemeClr val="tx1"/>
                  </a:solidFill>
                  <a:latin typeface="+mj-lt"/>
                </a:rPr>
                <a:t>DZIĘKUJĘ ZA UWAGĘ !</a:t>
              </a:r>
              <a:endParaRPr lang="pl-PL" sz="2800" b="1" i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460075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00514" y="1155245"/>
            <a:ext cx="8338686" cy="4878259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r>
              <a:rPr lang="pl-PL" altLang="pl-PL" sz="1600" b="1" dirty="0" smtClean="0">
                <a:solidFill>
                  <a:srgbClr val="FF0000"/>
                </a:solidFill>
                <a:effectLst>
                  <a:reflection stA="99000" endPos="0" dist="50800" dir="5400000" sy="-100000" algn="bl" rotWithShape="0"/>
                </a:effectLst>
              </a:rPr>
              <a:t>Główne pojęcia zawarte w Ustawie:</a:t>
            </a: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pl-PL" sz="1800" kern="0" dirty="0">
              <a:solidFill>
                <a:sysClr val="windowText" lastClr="000000"/>
              </a:solidFill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5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aphicFrame>
        <p:nvGraphicFramePr>
          <p:cNvPr id="22" name="Symbol zastępczy zawartości 8">
            <a:extLst>
              <a:ext uri="{FF2B5EF4-FFF2-40B4-BE49-F238E27FC236}">
                <a16:creationId xmlns:a16="http://schemas.microsoft.com/office/drawing/2014/main" id="{BC4E64B7-E3BD-4B88-A880-06AAA310117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84278628"/>
              </p:ext>
            </p:extLst>
          </p:nvPr>
        </p:nvGraphicFramePr>
        <p:xfrm>
          <a:off x="500514" y="1539087"/>
          <a:ext cx="7670349" cy="91382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pSp>
        <p:nvGrpSpPr>
          <p:cNvPr id="26" name="Grupa 25"/>
          <p:cNvGrpSpPr/>
          <p:nvPr/>
        </p:nvGrpSpPr>
        <p:grpSpPr>
          <a:xfrm>
            <a:off x="571500" y="3945270"/>
            <a:ext cx="2060864" cy="913822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PRZEDSIĘBIORCA TURYSTYCZNY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pic>
        <p:nvPicPr>
          <p:cNvPr id="6" name="Obraz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100494" y="3846932"/>
            <a:ext cx="848955" cy="985395"/>
          </a:xfrm>
          <a:prstGeom prst="rect">
            <a:avLst/>
          </a:prstGeom>
        </p:spPr>
      </p:pic>
      <p:grpSp>
        <p:nvGrpSpPr>
          <p:cNvPr id="30" name="Grupa 29"/>
          <p:cNvGrpSpPr/>
          <p:nvPr/>
        </p:nvGrpSpPr>
        <p:grpSpPr>
          <a:xfrm>
            <a:off x="4193309" y="2854684"/>
            <a:ext cx="3977554" cy="2901821"/>
            <a:chOff x="0" y="0"/>
            <a:chExt cx="2959530" cy="913822"/>
          </a:xfrm>
          <a:solidFill>
            <a:schemeClr val="bg1">
              <a:lumMod val="85000"/>
            </a:schemeClr>
          </a:solidFill>
        </p:grpSpPr>
        <p:sp>
          <p:nvSpPr>
            <p:cNvPr id="31" name="Prostokąt zaokrąglony 30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pFill/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32" name="Prostokąt 31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171450" lvl="0" indent="-171450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Font typeface="Wingdings" panose="05000000000000000000" pitchFamily="2" charset="2"/>
                <a:buChar char="v"/>
              </a:pPr>
              <a:r>
                <a:rPr lang="pl-PL" sz="1200" b="1" dirty="0" smtClean="0">
                  <a:solidFill>
                    <a:schemeClr val="tx1"/>
                  </a:solidFill>
                  <a:latin typeface="+mj-lt"/>
                </a:rPr>
                <a:t>Organizator turystyki (OT)</a:t>
              </a:r>
            </a:p>
            <a:p>
              <a:pPr marL="171450" lvl="0" indent="-171450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Font typeface="Wingdings" panose="05000000000000000000" pitchFamily="2" charset="2"/>
                <a:buChar char="v"/>
              </a:pPr>
              <a:r>
                <a:rPr lang="pl-PL" sz="1200" b="1" kern="1200" dirty="0" smtClean="0">
                  <a:solidFill>
                    <a:schemeClr val="tx1"/>
                  </a:solidFill>
                  <a:latin typeface="+mj-lt"/>
                  <a:ea typeface="+mn-ea"/>
                  <a:cs typeface="+mn-cs"/>
                </a:rPr>
                <a:t>Przedsiębiorca ułatwiający nabywanie powiązanych usług turystycznych (</a:t>
              </a:r>
              <a:r>
                <a:rPr lang="pl-PL" sz="1200" b="1" kern="1200" dirty="0" err="1" smtClean="0">
                  <a:solidFill>
                    <a:schemeClr val="tx1"/>
                  </a:solidFill>
                  <a:latin typeface="+mj-lt"/>
                  <a:ea typeface="+mn-ea"/>
                  <a:cs typeface="+mn-cs"/>
                </a:rPr>
                <a:t>PUNPUT</a:t>
              </a:r>
              <a:r>
                <a:rPr lang="pl-PL" sz="1200" b="1" kern="1200" dirty="0" smtClean="0">
                  <a:solidFill>
                    <a:schemeClr val="tx1"/>
                  </a:solidFill>
                  <a:latin typeface="+mj-lt"/>
                  <a:ea typeface="+mn-ea"/>
                  <a:cs typeface="+mn-cs"/>
                </a:rPr>
                <a:t>)</a:t>
              </a:r>
            </a:p>
            <a:p>
              <a:pPr marL="171450" lvl="0" indent="-171450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Font typeface="Wingdings" panose="05000000000000000000" pitchFamily="2" charset="2"/>
                <a:buChar char="v"/>
              </a:pPr>
              <a:r>
                <a:rPr lang="pl-PL" sz="1200" b="1" dirty="0" smtClean="0">
                  <a:solidFill>
                    <a:schemeClr val="tx1"/>
                  </a:solidFill>
                  <a:latin typeface="+mj-lt"/>
                </a:rPr>
                <a:t>Agent turystyczny</a:t>
              </a:r>
            </a:p>
            <a:p>
              <a:pPr marL="171450" lvl="0" indent="-171450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Font typeface="Wingdings" panose="05000000000000000000" pitchFamily="2" charset="2"/>
                <a:buChar char="v"/>
              </a:pPr>
              <a:r>
                <a:rPr lang="pl-PL" sz="1200" b="1" kern="1200" dirty="0" smtClean="0">
                  <a:solidFill>
                    <a:schemeClr val="tx1"/>
                  </a:solidFill>
                  <a:latin typeface="+mj-lt"/>
                  <a:ea typeface="+mn-ea"/>
                  <a:cs typeface="+mn-cs"/>
                </a:rPr>
                <a:t>Dostawca usług turystycznych, będący przedsiębiorcą w rozumieniu art. </a:t>
              </a:r>
              <a:r>
                <a:rPr lang="pl-PL" sz="1200" b="1" kern="1200" dirty="0" smtClean="0">
                  <a:solidFill>
                    <a:schemeClr val="tx1"/>
                  </a:solidFill>
                  <a:latin typeface="+mj-lt"/>
                </a:rPr>
                <a:t>43</a:t>
              </a:r>
              <a:r>
                <a:rPr lang="pl-PL" sz="1200" b="1" kern="1200" baseline="30000" dirty="0" smtClean="0">
                  <a:solidFill>
                    <a:schemeClr val="tx1"/>
                  </a:solidFill>
                  <a:latin typeface="+mj-lt"/>
                </a:rPr>
                <a:t>1 </a:t>
              </a:r>
              <a:r>
                <a:rPr lang="pl-PL" sz="1200" b="1" kern="1200" dirty="0" smtClean="0">
                  <a:solidFill>
                    <a:schemeClr val="tx1"/>
                  </a:solidFill>
                  <a:latin typeface="+mj-lt"/>
                </a:rPr>
                <a:t>Kodeksu cywilnego </a:t>
              </a:r>
              <a:r>
                <a:rPr lang="pl-PL" altLang="pl-PL" sz="1200" b="1" dirty="0" smtClean="0">
                  <a:solidFill>
                    <a:schemeClr val="tx1"/>
                  </a:solidFill>
                  <a:effectLst>
                    <a:reflection stA="99000" endPos="0" dist="50800" dir="5400000" sy="-100000" algn="bl" rotWithShape="0"/>
                  </a:effectLst>
                  <a:latin typeface="+mj-lt"/>
                </a:rPr>
                <a:t>(</a:t>
              </a:r>
              <a:r>
                <a:rPr lang="pl-PL" altLang="pl-PL" sz="1200" b="1" dirty="0">
                  <a:solidFill>
                    <a:schemeClr val="tx1"/>
                  </a:solidFill>
                  <a:effectLst>
                    <a:reflection stA="99000" endPos="0" dist="50800" dir="5400000" sy="-100000" algn="bl" rotWithShape="0"/>
                  </a:effectLst>
                  <a:latin typeface="+mj-lt"/>
                </a:rPr>
                <a:t>tj. osobą fizyczną, osobą prawną lub jednostką organizacyjną, prowadzącą we własnym imieniu działalność gospodarczą lub zawodową) albo prowadzącego działalność odpłatą.</a:t>
              </a:r>
              <a:endParaRPr lang="pl-PL" sz="12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53373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6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pic>
        <p:nvPicPr>
          <p:cNvPr id="5" name="Obraz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5400000">
            <a:off x="4063019" y="2271799"/>
            <a:ext cx="682811" cy="792549"/>
          </a:xfrm>
          <a:prstGeom prst="rect">
            <a:avLst/>
          </a:prstGeom>
        </p:spPr>
      </p:pic>
      <p:grpSp>
        <p:nvGrpSpPr>
          <p:cNvPr id="46" name="Grupa 45"/>
          <p:cNvGrpSpPr/>
          <p:nvPr/>
        </p:nvGrpSpPr>
        <p:grpSpPr>
          <a:xfrm>
            <a:off x="3097531" y="1157297"/>
            <a:ext cx="2613786" cy="913822"/>
            <a:chOff x="0" y="0"/>
            <a:chExt cx="2959530" cy="913822"/>
          </a:xfrm>
        </p:grpSpPr>
        <p:sp>
          <p:nvSpPr>
            <p:cNvPr id="47" name="Prostokąt zaokrąglony 4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48" name="Prostokąt 47"/>
            <p:cNvSpPr/>
            <p:nvPr/>
          </p:nvSpPr>
          <p:spPr>
            <a:xfrm>
              <a:off x="26765" y="26765"/>
              <a:ext cx="2932765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ORGANIZATOR TURYSTYKI</a:t>
              </a:r>
            </a:p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kern="1200" dirty="0" smtClean="0">
                  <a:solidFill>
                    <a:schemeClr val="tx1"/>
                  </a:solidFill>
                  <a:latin typeface="+mj-lt"/>
                </a:rPr>
                <a:t>(OT)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49" name="Prostokąt 48"/>
          <p:cNvSpPr/>
          <p:nvPr/>
        </p:nvSpPr>
        <p:spPr>
          <a:xfrm>
            <a:off x="990600" y="3265028"/>
            <a:ext cx="6980381" cy="2101299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0" vert="horz" wrap="square" lIns="35560" tIns="17780" rIns="0" bIns="17780" numCol="1" spcCol="1270" anchor="ctr" anchorCtr="0">
            <a:noAutofit/>
          </a:bodyPr>
          <a:lstStyle/>
          <a:p>
            <a:pPr marL="0" lvl="0" indent="0" defTabSz="11557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endParaRPr lang="pl-PL" sz="1200" b="1" kern="1200" dirty="0" smtClean="0">
              <a:solidFill>
                <a:schemeClr val="tx1"/>
              </a:solidFill>
              <a:latin typeface="+mj-lt"/>
              <a:ea typeface="+mn-ea"/>
              <a:cs typeface="+mn-cs"/>
            </a:endParaRPr>
          </a:p>
          <a:p>
            <a:pPr marL="0" lvl="0" indent="0" defTabSz="11557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endParaRPr lang="pl-PL" sz="1200" b="1" dirty="0">
              <a:solidFill>
                <a:schemeClr val="tx1"/>
              </a:solidFill>
              <a:latin typeface="+mj-lt"/>
            </a:endParaRPr>
          </a:p>
          <a:p>
            <a:pPr marL="0" lvl="0" indent="0" defTabSz="1155700">
              <a:lnSpc>
                <a:spcPct val="150000"/>
              </a:lnSpc>
              <a:spcBef>
                <a:spcPct val="0"/>
              </a:spcBef>
              <a:spcAft>
                <a:spcPts val="0"/>
              </a:spcAft>
              <a:buNone/>
            </a:pPr>
            <a:r>
              <a:rPr lang="pl-PL" sz="1200" b="1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rPr>
              <a:t>Przedsiębiorca turystyczny, który tworzy i sprzedaje lub oferuje do sprzedaży imprezy turystyczne,</a:t>
            </a:r>
          </a:p>
          <a:p>
            <a:pPr lvl="0" defTabSz="1155700">
              <a:lnSpc>
                <a:spcPct val="150000"/>
              </a:lnSpc>
              <a:spcBef>
                <a:spcPct val="0"/>
              </a:spcBef>
              <a:spcAft>
                <a:spcPts val="0"/>
              </a:spcAft>
            </a:pPr>
            <a:r>
              <a:rPr lang="pl-PL" sz="1200" b="1" dirty="0" smtClean="0">
                <a:solidFill>
                  <a:schemeClr val="tx1"/>
                </a:solidFill>
                <a:latin typeface="+mj-lt"/>
              </a:rPr>
              <a:t>bezpośrednio lub za pośrednictwem innego przedsiębiorcy turystycznego lub razem z innym przedsiębiorcą turystycznym lub też</a:t>
            </a:r>
            <a:r>
              <a:rPr lang="pl-PL" sz="1200" b="1" dirty="0">
                <a:solidFill>
                  <a:schemeClr val="tx1"/>
                </a:solidFill>
                <a:latin typeface="+mj-lt"/>
              </a:rPr>
              <a:t> </a:t>
            </a:r>
            <a:r>
              <a:rPr lang="pl-PL" sz="1200" b="1" dirty="0" smtClean="0">
                <a:solidFill>
                  <a:schemeClr val="tx1"/>
                </a:solidFill>
                <a:latin typeface="+mj-lt"/>
              </a:rPr>
              <a:t>przedsiębiorca turystyczny, który przekazuje dane podróżnego innemu przedsiębiorcy turystycznemu.</a:t>
            </a:r>
          </a:p>
          <a:p>
            <a:pPr marL="0" lvl="0" indent="0" defTabSz="11557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endParaRPr lang="pl-PL" sz="1200" b="1" dirty="0">
              <a:solidFill>
                <a:schemeClr val="tx1"/>
              </a:solidFill>
              <a:latin typeface="+mj-lt"/>
            </a:endParaRPr>
          </a:p>
          <a:p>
            <a:pPr marL="0" lvl="0" indent="0" defTabSz="11557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pl-PL" sz="1200" b="1" kern="1200" dirty="0" smtClean="0">
                <a:solidFill>
                  <a:schemeClr val="tx1"/>
                </a:solidFill>
                <a:latin typeface="+mj-lt"/>
                <a:ea typeface="+mn-ea"/>
                <a:cs typeface="+mn-cs"/>
              </a:rPr>
              <a:t> </a:t>
            </a:r>
            <a:endParaRPr lang="pl-PL" sz="1200" b="1" kern="1200" dirty="0">
              <a:solidFill>
                <a:schemeClr val="tx1"/>
              </a:solidFill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044029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00514" y="1155245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r>
              <a:rPr lang="pl-PL" altLang="pl-PL" sz="1600" b="1" dirty="0" smtClean="0">
                <a:solidFill>
                  <a:srgbClr val="FF0000"/>
                </a:solidFill>
                <a:effectLst>
                  <a:reflection stA="99000" endPos="0" dist="50800" dir="5400000" sy="-100000" algn="bl" rotWithShape="0"/>
                </a:effectLst>
              </a:rPr>
              <a:t>Główne pojęcia zawarte w Ustawie:</a:t>
            </a: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7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481085" y="2285266"/>
            <a:ext cx="3056442" cy="938080"/>
            <a:chOff x="26765" y="-51023"/>
            <a:chExt cx="3004589" cy="938080"/>
          </a:xfrm>
        </p:grpSpPr>
        <p:sp>
          <p:nvSpPr>
            <p:cNvPr id="27" name="Prostokąt zaokrąglony 26"/>
            <p:cNvSpPr/>
            <p:nvPr/>
          </p:nvSpPr>
          <p:spPr>
            <a:xfrm>
              <a:off x="71824" y="-51023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/>
            <a:lstStyle/>
            <a:p>
              <a:endParaRPr lang="pl-PL" dirty="0"/>
            </a:p>
          </p:txBody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POWIĄZANE USŁUGI TURYSTYCZNE</a:t>
              </a:r>
            </a:p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kern="1200" dirty="0" smtClean="0">
                  <a:solidFill>
                    <a:schemeClr val="tx1"/>
                  </a:solidFill>
                  <a:latin typeface="+mj-lt"/>
                </a:rPr>
                <a:t>(</a:t>
              </a:r>
              <a:r>
                <a:rPr lang="pl-PL" sz="1400" b="1" kern="1200" dirty="0" err="1" smtClean="0">
                  <a:solidFill>
                    <a:schemeClr val="tx1"/>
                  </a:solidFill>
                  <a:latin typeface="+mj-lt"/>
                </a:rPr>
                <a:t>PUT</a:t>
              </a:r>
              <a:r>
                <a:rPr lang="pl-PL" sz="1400" b="1" kern="1200" dirty="0" smtClean="0">
                  <a:solidFill>
                    <a:schemeClr val="tx1"/>
                  </a:solidFill>
                  <a:latin typeface="+mj-lt"/>
                </a:rPr>
                <a:t>)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pic>
        <p:nvPicPr>
          <p:cNvPr id="6" name="Obraz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60195" y="2396925"/>
            <a:ext cx="682811" cy="792549"/>
          </a:xfrm>
          <a:prstGeom prst="rect">
            <a:avLst/>
          </a:prstGeom>
        </p:spPr>
      </p:pic>
      <p:sp>
        <p:nvSpPr>
          <p:cNvPr id="38" name="Prostokąt 37"/>
          <p:cNvSpPr/>
          <p:nvPr/>
        </p:nvSpPr>
        <p:spPr>
          <a:xfrm>
            <a:off x="4462435" y="1855566"/>
            <a:ext cx="3644569" cy="1709959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0" vert="horz" wrap="square" lIns="35560" tIns="17780" rIns="0" bIns="17780" numCol="1" spcCol="1270" anchor="ctr" anchorCtr="0">
            <a:noAutofit/>
          </a:bodyPr>
          <a:lstStyle/>
          <a:p>
            <a:pPr marL="0" lvl="0" indent="0" defTabSz="1155700">
              <a:lnSpc>
                <a:spcPct val="150000"/>
              </a:lnSpc>
              <a:spcBef>
                <a:spcPct val="0"/>
              </a:spcBef>
              <a:spcAft>
                <a:spcPts val="0"/>
              </a:spcAft>
              <a:buNone/>
            </a:pPr>
            <a:r>
              <a:rPr lang="pl-PL" sz="1200" b="1" dirty="0" smtClean="0">
                <a:solidFill>
                  <a:schemeClr val="tx1"/>
                </a:solidFill>
                <a:latin typeface="+mj-lt"/>
              </a:rPr>
              <a:t>Niestanowiące imprezy turystycznej połączenie </a:t>
            </a:r>
          </a:p>
          <a:p>
            <a:pPr marL="0" lvl="0" indent="0" defTabSz="1155700">
              <a:lnSpc>
                <a:spcPct val="150000"/>
              </a:lnSpc>
              <a:spcBef>
                <a:spcPct val="0"/>
              </a:spcBef>
              <a:spcAft>
                <a:spcPts val="0"/>
              </a:spcAft>
              <a:buNone/>
            </a:pPr>
            <a:r>
              <a:rPr lang="pl-PL" sz="1200" b="1" dirty="0" smtClean="0">
                <a:solidFill>
                  <a:schemeClr val="tx1"/>
                </a:solidFill>
                <a:latin typeface="+mj-lt"/>
              </a:rPr>
              <a:t>co najmniej dwóch różnych rodzajów usług turystycznych nabytych na potrzeby tej samej podróży lub wakacji, objęte odrębnymi umowami z dostawcami poszczególnych usług turystycznych.</a:t>
            </a:r>
            <a:endParaRPr lang="pl-PL" sz="1200" b="1" kern="1200" dirty="0" smtClean="0">
              <a:solidFill>
                <a:schemeClr val="tx1"/>
              </a:solidFill>
              <a:latin typeface="+mj-lt"/>
              <a:ea typeface="+mn-ea"/>
              <a:cs typeface="+mn-cs"/>
            </a:endParaRPr>
          </a:p>
        </p:txBody>
      </p:sp>
      <p:sp>
        <p:nvSpPr>
          <p:cNvPr id="34" name="Objaśnienie w chmurce 33"/>
          <p:cNvSpPr/>
          <p:nvPr/>
        </p:nvSpPr>
        <p:spPr>
          <a:xfrm>
            <a:off x="529855" y="3706636"/>
            <a:ext cx="7560045" cy="2278527"/>
          </a:xfrm>
          <a:prstGeom prst="cloudCallo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1200" dirty="0" smtClean="0"/>
          </a:p>
          <a:p>
            <a:pPr algn="ctr"/>
            <a:r>
              <a:rPr lang="pl-PL" sz="1200" b="1" dirty="0" smtClean="0">
                <a:solidFill>
                  <a:schemeClr val="tx1"/>
                </a:solidFill>
              </a:rPr>
              <a:t>Podróżny nabywa te usługi przy okazji jednej wizyty w biurze </a:t>
            </a:r>
          </a:p>
          <a:p>
            <a:pPr algn="ctr"/>
            <a:r>
              <a:rPr lang="pl-PL" sz="1200" b="1" dirty="0" smtClean="0">
                <a:solidFill>
                  <a:schemeClr val="tx1"/>
                </a:solidFill>
              </a:rPr>
              <a:t>a przedsiębiorca ułatwia mu dokonanie odrębnego wyboru  i odrębne płatności za każdą usługę</a:t>
            </a:r>
          </a:p>
          <a:p>
            <a:pPr algn="ctr"/>
            <a:endParaRPr lang="pl-PL" sz="800" b="1" dirty="0">
              <a:solidFill>
                <a:schemeClr val="tx1"/>
              </a:solidFill>
            </a:endParaRPr>
          </a:p>
          <a:p>
            <a:pPr algn="ctr"/>
            <a:r>
              <a:rPr lang="pl-PL" sz="1200" b="1" dirty="0" smtClean="0">
                <a:solidFill>
                  <a:schemeClr val="tx1"/>
                </a:solidFill>
              </a:rPr>
              <a:t>lub</a:t>
            </a:r>
          </a:p>
          <a:p>
            <a:pPr algn="ctr"/>
            <a:endParaRPr lang="pl-PL" sz="800" b="1" dirty="0">
              <a:solidFill>
                <a:schemeClr val="tx1"/>
              </a:solidFill>
            </a:endParaRPr>
          </a:p>
          <a:p>
            <a:pPr algn="ctr"/>
            <a:r>
              <a:rPr lang="pl-PL" sz="1200" b="1" dirty="0">
                <a:solidFill>
                  <a:schemeClr val="tx1"/>
                </a:solidFill>
              </a:rPr>
              <a:t>p</a:t>
            </a:r>
            <a:r>
              <a:rPr lang="pl-PL" sz="1200" b="1" dirty="0" smtClean="0">
                <a:solidFill>
                  <a:schemeClr val="tx1"/>
                </a:solidFill>
              </a:rPr>
              <a:t>odróżny nabywa jedną usługę od jednego dostawcy, który następnie ułatwia mu nabycie kolejnej dodatkowej usługi turystycznej – w ciągu 24 godzin.</a:t>
            </a:r>
          </a:p>
          <a:p>
            <a:pPr algn="ctr"/>
            <a:endParaRPr lang="pl-PL" sz="1200" dirty="0"/>
          </a:p>
        </p:txBody>
      </p:sp>
    </p:spTree>
    <p:extLst>
      <p:ext uri="{BB962C8B-B14F-4D97-AF65-F5344CB8AC3E}">
        <p14:creationId xmlns:p14="http://schemas.microsoft.com/office/powerpoint/2010/main" val="31100089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00514" y="1155245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r>
              <a:rPr lang="pl-PL" altLang="pl-PL" sz="1600" b="1" dirty="0" smtClean="0">
                <a:solidFill>
                  <a:srgbClr val="FF0000"/>
                </a:solidFill>
                <a:effectLst>
                  <a:reflection stA="99000" endPos="0" dist="50800" dir="5400000" sy="-100000" algn="bl" rotWithShape="0"/>
                </a:effectLst>
              </a:rPr>
              <a:t>Główne pojęcia zawarte w Ustawie:</a:t>
            </a: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8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423512" y="3096485"/>
            <a:ext cx="3056442" cy="938080"/>
            <a:chOff x="26765" y="-51023"/>
            <a:chExt cx="3004589" cy="938080"/>
          </a:xfrm>
        </p:grpSpPr>
        <p:sp>
          <p:nvSpPr>
            <p:cNvPr id="27" name="Prostokąt zaokrąglony 26"/>
            <p:cNvSpPr/>
            <p:nvPr/>
          </p:nvSpPr>
          <p:spPr>
            <a:xfrm>
              <a:off x="71824" y="-51023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/>
            <a:lstStyle/>
            <a:p>
              <a:endParaRPr lang="pl-PL" dirty="0"/>
            </a:p>
          </p:txBody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AGENT TURYSTYCZNY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pic>
        <p:nvPicPr>
          <p:cNvPr id="6" name="Obraz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09670" y="3157121"/>
            <a:ext cx="682811" cy="792549"/>
          </a:xfrm>
          <a:prstGeom prst="rect">
            <a:avLst/>
          </a:prstGeom>
        </p:spPr>
      </p:pic>
      <p:sp>
        <p:nvSpPr>
          <p:cNvPr id="38" name="Prostokąt 37"/>
          <p:cNvSpPr/>
          <p:nvPr/>
        </p:nvSpPr>
        <p:spPr>
          <a:xfrm>
            <a:off x="4430982" y="2749439"/>
            <a:ext cx="3644569" cy="1709959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0" vert="horz" wrap="square" lIns="35560" tIns="17780" rIns="0" bIns="17780" numCol="1" spcCol="1270" anchor="ctr" anchorCtr="0">
            <a:noAutofit/>
          </a:bodyPr>
          <a:lstStyle/>
          <a:p>
            <a:pPr marL="0" lvl="0" indent="0" defTabSz="1155700">
              <a:lnSpc>
                <a:spcPct val="150000"/>
              </a:lnSpc>
              <a:spcBef>
                <a:spcPct val="0"/>
              </a:spcBef>
              <a:spcAft>
                <a:spcPts val="0"/>
              </a:spcAft>
              <a:buNone/>
            </a:pPr>
            <a:r>
              <a:rPr lang="pl-PL" sz="1200" b="1" dirty="0" smtClean="0">
                <a:solidFill>
                  <a:schemeClr val="tx1"/>
                </a:solidFill>
                <a:latin typeface="+mj-lt"/>
              </a:rPr>
              <a:t>Przedsiębiorca turystyczny inny niż organizator turystyki, który na podstawie umowy agencyjnej sprzedaje lub oferuje do sprzedaży imprezy turystyczne utworzone przez organizatora turystyki.</a:t>
            </a:r>
            <a:endParaRPr lang="pl-PL" sz="1200" b="1" kern="1200" dirty="0" smtClean="0">
              <a:solidFill>
                <a:schemeClr val="tx1"/>
              </a:solidFill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1216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27788"/>
            <a:ext cx="9144000" cy="431800"/>
          </a:xfrm>
          <a:prstGeom prst="rect">
            <a:avLst/>
          </a:pr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5" name="Freeform 3"/>
          <p:cNvSpPr>
            <a:spLocks noEditPoints="1"/>
          </p:cNvSpPr>
          <p:nvPr/>
        </p:nvSpPr>
        <p:spPr bwMode="auto">
          <a:xfrm>
            <a:off x="323850" y="323850"/>
            <a:ext cx="2522538" cy="379413"/>
          </a:xfrm>
          <a:custGeom>
            <a:avLst/>
            <a:gdLst>
              <a:gd name="T0" fmla="*/ 771 w 4766"/>
              <a:gd name="T1" fmla="*/ 57 h 716"/>
              <a:gd name="T2" fmla="*/ 454 w 4766"/>
              <a:gd name="T3" fmla="*/ 70 h 716"/>
              <a:gd name="T4" fmla="*/ 133 w 4766"/>
              <a:gd name="T5" fmla="*/ 19 h 716"/>
              <a:gd name="T6" fmla="*/ 12 w 4766"/>
              <a:gd name="T7" fmla="*/ 343 h 716"/>
              <a:gd name="T8" fmla="*/ 383 w 4766"/>
              <a:gd name="T9" fmla="*/ 711 h 716"/>
              <a:gd name="T10" fmla="*/ 271 w 4766"/>
              <a:gd name="T11" fmla="*/ 509 h 716"/>
              <a:gd name="T12" fmla="*/ 221 w 4766"/>
              <a:gd name="T13" fmla="*/ 219 h 716"/>
              <a:gd name="T14" fmla="*/ 392 w 4766"/>
              <a:gd name="T15" fmla="*/ 377 h 716"/>
              <a:gd name="T16" fmla="*/ 592 w 4766"/>
              <a:gd name="T17" fmla="*/ 229 h 716"/>
              <a:gd name="T18" fmla="*/ 604 w 4766"/>
              <a:gd name="T19" fmla="*/ 460 h 716"/>
              <a:gd name="T20" fmla="*/ 600 w 4766"/>
              <a:gd name="T21" fmla="*/ 582 h 716"/>
              <a:gd name="T22" fmla="*/ 1359 w 4766"/>
              <a:gd name="T23" fmla="*/ 560 h 716"/>
              <a:gd name="T24" fmla="*/ 1138 w 4766"/>
              <a:gd name="T25" fmla="*/ 509 h 716"/>
              <a:gd name="T26" fmla="*/ 872 w 4766"/>
              <a:gd name="T27" fmla="*/ 393 h 716"/>
              <a:gd name="T28" fmla="*/ 1148 w 4766"/>
              <a:gd name="T29" fmla="*/ 109 h 716"/>
              <a:gd name="T30" fmla="*/ 1098 w 4766"/>
              <a:gd name="T31" fmla="*/ 240 h 716"/>
              <a:gd name="T32" fmla="*/ 1134 w 4766"/>
              <a:gd name="T33" fmla="*/ 407 h 716"/>
              <a:gd name="T34" fmla="*/ 1309 w 4766"/>
              <a:gd name="T35" fmla="*/ 220 h 716"/>
              <a:gd name="T36" fmla="*/ 2269 w 4766"/>
              <a:gd name="T37" fmla="*/ 526 h 716"/>
              <a:gd name="T38" fmla="*/ 1993 w 4766"/>
              <a:gd name="T39" fmla="*/ 473 h 716"/>
              <a:gd name="T40" fmla="*/ 2097 w 4766"/>
              <a:gd name="T41" fmla="*/ 147 h 716"/>
              <a:gd name="T42" fmla="*/ 2377 w 4766"/>
              <a:gd name="T43" fmla="*/ 198 h 716"/>
              <a:gd name="T44" fmla="*/ 2172 w 4766"/>
              <a:gd name="T45" fmla="*/ 212 h 716"/>
              <a:gd name="T46" fmla="*/ 2223 w 4766"/>
              <a:gd name="T47" fmla="*/ 358 h 716"/>
              <a:gd name="T48" fmla="*/ 3164 w 4766"/>
              <a:gd name="T49" fmla="*/ 386 h 716"/>
              <a:gd name="T50" fmla="*/ 2913 w 4766"/>
              <a:gd name="T51" fmla="*/ 566 h 716"/>
              <a:gd name="T52" fmla="*/ 2698 w 4766"/>
              <a:gd name="T53" fmla="*/ 536 h 716"/>
              <a:gd name="T54" fmla="*/ 2468 w 4766"/>
              <a:gd name="T55" fmla="*/ 392 h 716"/>
              <a:gd name="T56" fmla="*/ 2522 w 4766"/>
              <a:gd name="T57" fmla="*/ 156 h 716"/>
              <a:gd name="T58" fmla="*/ 2679 w 4766"/>
              <a:gd name="T59" fmla="*/ 352 h 716"/>
              <a:gd name="T60" fmla="*/ 2842 w 4766"/>
              <a:gd name="T61" fmla="*/ 182 h 716"/>
              <a:gd name="T62" fmla="*/ 3045 w 4766"/>
              <a:gd name="T63" fmla="*/ 334 h 716"/>
              <a:gd name="T64" fmla="*/ 3217 w 4766"/>
              <a:gd name="T65" fmla="*/ 231 h 716"/>
              <a:gd name="T66" fmla="*/ 3360 w 4766"/>
              <a:gd name="T67" fmla="*/ 501 h 716"/>
              <a:gd name="T68" fmla="*/ 3275 w 4766"/>
              <a:gd name="T69" fmla="*/ 263 h 716"/>
              <a:gd name="T70" fmla="*/ 3457 w 4766"/>
              <a:gd name="T71" fmla="*/ 56 h 716"/>
              <a:gd name="T72" fmla="*/ 3428 w 4766"/>
              <a:gd name="T73" fmla="*/ 209 h 716"/>
              <a:gd name="T74" fmla="*/ 3606 w 4766"/>
              <a:gd name="T75" fmla="*/ 408 h 716"/>
              <a:gd name="T76" fmla="*/ 3867 w 4766"/>
              <a:gd name="T77" fmla="*/ 574 h 716"/>
              <a:gd name="T78" fmla="*/ 3645 w 4766"/>
              <a:gd name="T79" fmla="*/ 461 h 716"/>
              <a:gd name="T80" fmla="*/ 3744 w 4766"/>
              <a:gd name="T81" fmla="*/ 222 h 716"/>
              <a:gd name="T82" fmla="*/ 3774 w 4766"/>
              <a:gd name="T83" fmla="*/ 118 h 716"/>
              <a:gd name="T84" fmla="*/ 4047 w 4766"/>
              <a:gd name="T85" fmla="*/ 192 h 716"/>
              <a:gd name="T86" fmla="*/ 3930 w 4766"/>
              <a:gd name="T87" fmla="*/ 455 h 716"/>
              <a:gd name="T88" fmla="*/ 4117 w 4766"/>
              <a:gd name="T89" fmla="*/ 501 h 716"/>
              <a:gd name="T90" fmla="*/ 1500 w 4766"/>
              <a:gd name="T91" fmla="*/ 554 h 716"/>
              <a:gd name="T92" fmla="*/ 1626 w 4766"/>
              <a:gd name="T93" fmla="*/ 285 h 716"/>
              <a:gd name="T94" fmla="*/ 1450 w 4766"/>
              <a:gd name="T95" fmla="*/ 186 h 716"/>
              <a:gd name="T96" fmla="*/ 1870 w 4766"/>
              <a:gd name="T97" fmla="*/ 114 h 716"/>
              <a:gd name="T98" fmla="*/ 1746 w 4766"/>
              <a:gd name="T99" fmla="*/ 369 h 716"/>
              <a:gd name="T100" fmla="*/ 1907 w 4766"/>
              <a:gd name="T101" fmla="*/ 461 h 716"/>
              <a:gd name="T102" fmla="*/ 4585 w 4766"/>
              <a:gd name="T103" fmla="*/ 250 h 716"/>
              <a:gd name="T104" fmla="*/ 4446 w 4766"/>
              <a:gd name="T105" fmla="*/ 65 h 716"/>
              <a:gd name="T106" fmla="*/ 4167 w 4766"/>
              <a:gd name="T107" fmla="*/ 322 h 716"/>
              <a:gd name="T108" fmla="*/ 4323 w 4766"/>
              <a:gd name="T109" fmla="*/ 580 h 716"/>
              <a:gd name="T110" fmla="*/ 4586 w 4766"/>
              <a:gd name="T111" fmla="*/ 377 h 716"/>
              <a:gd name="T112" fmla="*/ 4353 w 4766"/>
              <a:gd name="T113" fmla="*/ 421 h 716"/>
              <a:gd name="T114" fmla="*/ 4370 w 4766"/>
              <a:gd name="T115" fmla="*/ 183 h 716"/>
              <a:gd name="T116" fmla="*/ 4386 w 4766"/>
              <a:gd name="T117" fmla="*/ 289 h 716"/>
              <a:gd name="T118" fmla="*/ 4655 w 4766"/>
              <a:gd name="T119" fmla="*/ 609 h 716"/>
              <a:gd name="T120" fmla="*/ 4721 w 4766"/>
              <a:gd name="T121" fmla="*/ 447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6" name="Freeform 4"/>
          <p:cNvSpPr>
            <a:spLocks noEditPoints="1"/>
          </p:cNvSpPr>
          <p:nvPr/>
        </p:nvSpPr>
        <p:spPr bwMode="auto">
          <a:xfrm>
            <a:off x="2006600" y="698500"/>
            <a:ext cx="735013" cy="107950"/>
          </a:xfrm>
          <a:custGeom>
            <a:avLst/>
            <a:gdLst>
              <a:gd name="T0" fmla="*/ 65 w 1390"/>
              <a:gd name="T1" fmla="*/ 175 h 202"/>
              <a:gd name="T2" fmla="*/ 30 w 1390"/>
              <a:gd name="T3" fmla="*/ 131 h 202"/>
              <a:gd name="T4" fmla="*/ 15 w 1390"/>
              <a:gd name="T5" fmla="*/ 73 h 202"/>
              <a:gd name="T6" fmla="*/ 59 w 1390"/>
              <a:gd name="T7" fmla="*/ 76 h 202"/>
              <a:gd name="T8" fmla="*/ 17 w 1390"/>
              <a:gd name="T9" fmla="*/ 101 h 202"/>
              <a:gd name="T10" fmla="*/ 77 w 1390"/>
              <a:gd name="T11" fmla="*/ 150 h 202"/>
              <a:gd name="T12" fmla="*/ 25 w 1390"/>
              <a:gd name="T13" fmla="*/ 201 h 202"/>
              <a:gd name="T14" fmla="*/ 139 w 1390"/>
              <a:gd name="T15" fmla="*/ 169 h 202"/>
              <a:gd name="T16" fmla="*/ 213 w 1390"/>
              <a:gd name="T17" fmla="*/ 185 h 202"/>
              <a:gd name="T18" fmla="*/ 148 w 1390"/>
              <a:gd name="T19" fmla="*/ 195 h 202"/>
              <a:gd name="T20" fmla="*/ 118 w 1390"/>
              <a:gd name="T21" fmla="*/ 134 h 202"/>
              <a:gd name="T22" fmla="*/ 148 w 1390"/>
              <a:gd name="T23" fmla="*/ 69 h 202"/>
              <a:gd name="T24" fmla="*/ 214 w 1390"/>
              <a:gd name="T25" fmla="*/ 76 h 202"/>
              <a:gd name="T26" fmla="*/ 215 w 1390"/>
              <a:gd name="T27" fmla="*/ 112 h 202"/>
              <a:gd name="T28" fmla="*/ 165 w 1390"/>
              <a:gd name="T29" fmla="*/ 74 h 202"/>
              <a:gd name="T30" fmla="*/ 277 w 1390"/>
              <a:gd name="T31" fmla="*/ 95 h 202"/>
              <a:gd name="T32" fmla="*/ 310 w 1390"/>
              <a:gd name="T33" fmla="*/ 67 h 202"/>
              <a:gd name="T34" fmla="*/ 309 w 1390"/>
              <a:gd name="T35" fmla="*/ 81 h 202"/>
              <a:gd name="T36" fmla="*/ 463 w 1390"/>
              <a:gd name="T37" fmla="*/ 192 h 202"/>
              <a:gd name="T38" fmla="*/ 382 w 1390"/>
              <a:gd name="T39" fmla="*/ 187 h 202"/>
              <a:gd name="T40" fmla="*/ 361 w 1390"/>
              <a:gd name="T41" fmla="*/ 118 h 202"/>
              <a:gd name="T42" fmla="*/ 407 w 1390"/>
              <a:gd name="T43" fmla="*/ 65 h 202"/>
              <a:gd name="T44" fmla="*/ 437 w 1390"/>
              <a:gd name="T45" fmla="*/ 74 h 202"/>
              <a:gd name="T46" fmla="*/ 377 w 1390"/>
              <a:gd name="T47" fmla="*/ 110 h 202"/>
              <a:gd name="T48" fmla="*/ 401 w 1390"/>
              <a:gd name="T49" fmla="*/ 184 h 202"/>
              <a:gd name="T50" fmla="*/ 512 w 1390"/>
              <a:gd name="T51" fmla="*/ 131 h 202"/>
              <a:gd name="T52" fmla="*/ 538 w 1390"/>
              <a:gd name="T53" fmla="*/ 185 h 202"/>
              <a:gd name="T54" fmla="*/ 577 w 1390"/>
              <a:gd name="T55" fmla="*/ 201 h 202"/>
              <a:gd name="T56" fmla="*/ 507 w 1390"/>
              <a:gd name="T57" fmla="*/ 173 h 202"/>
              <a:gd name="T58" fmla="*/ 505 w 1390"/>
              <a:gd name="T59" fmla="*/ 97 h 202"/>
              <a:gd name="T60" fmla="*/ 558 w 1390"/>
              <a:gd name="T61" fmla="*/ 62 h 202"/>
              <a:gd name="T62" fmla="*/ 610 w 1390"/>
              <a:gd name="T63" fmla="*/ 115 h 202"/>
              <a:gd name="T64" fmla="*/ 577 w 1390"/>
              <a:gd name="T65" fmla="*/ 78 h 202"/>
              <a:gd name="T66" fmla="*/ 519 w 1390"/>
              <a:gd name="T67" fmla="*/ 96 h 202"/>
              <a:gd name="T68" fmla="*/ 789 w 1390"/>
              <a:gd name="T69" fmla="*/ 10 h 202"/>
              <a:gd name="T70" fmla="*/ 837 w 1390"/>
              <a:gd name="T71" fmla="*/ 74 h 202"/>
              <a:gd name="T72" fmla="*/ 770 w 1390"/>
              <a:gd name="T73" fmla="*/ 121 h 202"/>
              <a:gd name="T74" fmla="*/ 802 w 1390"/>
              <a:gd name="T75" fmla="*/ 103 h 202"/>
              <a:gd name="T76" fmla="*/ 794 w 1390"/>
              <a:gd name="T77" fmla="*/ 23 h 202"/>
              <a:gd name="T78" fmla="*/ 986 w 1390"/>
              <a:gd name="T79" fmla="*/ 170 h 202"/>
              <a:gd name="T80" fmla="*/ 918 w 1390"/>
              <a:gd name="T81" fmla="*/ 201 h 202"/>
              <a:gd name="T82" fmla="*/ 871 w 1390"/>
              <a:gd name="T83" fmla="*/ 155 h 202"/>
              <a:gd name="T84" fmla="*/ 889 w 1390"/>
              <a:gd name="T85" fmla="*/ 80 h 202"/>
              <a:gd name="T86" fmla="*/ 952 w 1390"/>
              <a:gd name="T87" fmla="*/ 65 h 202"/>
              <a:gd name="T88" fmla="*/ 993 w 1390"/>
              <a:gd name="T89" fmla="*/ 116 h 202"/>
              <a:gd name="T90" fmla="*/ 921 w 1390"/>
              <a:gd name="T91" fmla="*/ 189 h 202"/>
              <a:gd name="T92" fmla="*/ 981 w 1390"/>
              <a:gd name="T93" fmla="*/ 144 h 202"/>
              <a:gd name="T94" fmla="*/ 945 w 1390"/>
              <a:gd name="T95" fmla="*/ 75 h 202"/>
              <a:gd name="T96" fmla="*/ 890 w 1390"/>
              <a:gd name="T97" fmla="*/ 101 h 202"/>
              <a:gd name="T98" fmla="*/ 1123 w 1390"/>
              <a:gd name="T99" fmla="*/ 187 h 202"/>
              <a:gd name="T100" fmla="*/ 1172 w 1390"/>
              <a:gd name="T101" fmla="*/ 160 h 202"/>
              <a:gd name="T102" fmla="*/ 1118 w 1390"/>
              <a:gd name="T103" fmla="*/ 119 h 202"/>
              <a:gd name="T104" fmla="*/ 1141 w 1390"/>
              <a:gd name="T105" fmla="*/ 63 h 202"/>
              <a:gd name="T106" fmla="*/ 1143 w 1390"/>
              <a:gd name="T107" fmla="*/ 74 h 202"/>
              <a:gd name="T108" fmla="*/ 1130 w 1390"/>
              <a:gd name="T109" fmla="*/ 112 h 202"/>
              <a:gd name="T110" fmla="*/ 1184 w 1390"/>
              <a:gd name="T111" fmla="*/ 172 h 202"/>
              <a:gd name="T112" fmla="*/ 1106 w 1390"/>
              <a:gd name="T113" fmla="*/ 192 h 202"/>
              <a:gd name="T114" fmla="*/ 1260 w 1390"/>
              <a:gd name="T115" fmla="*/ 129 h 202"/>
              <a:gd name="T116" fmla="*/ 1378 w 1390"/>
              <a:gd name="T117" fmla="*/ 38 h 202"/>
              <a:gd name="T118" fmla="*/ 1389 w 1390"/>
              <a:gd name="T119" fmla="*/ 2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7485063" y="369888"/>
            <a:ext cx="320675" cy="279400"/>
          </a:xfrm>
          <a:custGeom>
            <a:avLst/>
            <a:gdLst>
              <a:gd name="T0" fmla="*/ 32 w 605"/>
              <a:gd name="T1" fmla="*/ 526 h 528"/>
              <a:gd name="T2" fmla="*/ 12 w 605"/>
              <a:gd name="T3" fmla="*/ 513 h 528"/>
              <a:gd name="T4" fmla="*/ 2 w 605"/>
              <a:gd name="T5" fmla="*/ 496 h 528"/>
              <a:gd name="T6" fmla="*/ 1 w 605"/>
              <a:gd name="T7" fmla="*/ 467 h 528"/>
              <a:gd name="T8" fmla="*/ 15 w 605"/>
              <a:gd name="T9" fmla="*/ 442 h 528"/>
              <a:gd name="T10" fmla="*/ 47 w 605"/>
              <a:gd name="T11" fmla="*/ 415 h 528"/>
              <a:gd name="T12" fmla="*/ 105 w 605"/>
              <a:gd name="T13" fmla="*/ 387 h 528"/>
              <a:gd name="T14" fmla="*/ 110 w 605"/>
              <a:gd name="T15" fmla="*/ 380 h 528"/>
              <a:gd name="T16" fmla="*/ 113 w 605"/>
              <a:gd name="T17" fmla="*/ 352 h 528"/>
              <a:gd name="T18" fmla="*/ 112 w 605"/>
              <a:gd name="T19" fmla="*/ 313 h 528"/>
              <a:gd name="T20" fmla="*/ 110 w 605"/>
              <a:gd name="T21" fmla="*/ 239 h 528"/>
              <a:gd name="T22" fmla="*/ 107 w 605"/>
              <a:gd name="T23" fmla="*/ 170 h 528"/>
              <a:gd name="T24" fmla="*/ 106 w 605"/>
              <a:gd name="T25" fmla="*/ 118 h 528"/>
              <a:gd name="T26" fmla="*/ 106 w 605"/>
              <a:gd name="T27" fmla="*/ 69 h 528"/>
              <a:gd name="T28" fmla="*/ 114 w 605"/>
              <a:gd name="T29" fmla="*/ 45 h 528"/>
              <a:gd name="T30" fmla="*/ 134 w 605"/>
              <a:gd name="T31" fmla="*/ 23 h 528"/>
              <a:gd name="T32" fmla="*/ 165 w 605"/>
              <a:gd name="T33" fmla="*/ 7 h 528"/>
              <a:gd name="T34" fmla="*/ 204 w 605"/>
              <a:gd name="T35" fmla="*/ 1 h 528"/>
              <a:gd name="T36" fmla="*/ 216 w 605"/>
              <a:gd name="T37" fmla="*/ 1 h 528"/>
              <a:gd name="T38" fmla="*/ 234 w 605"/>
              <a:gd name="T39" fmla="*/ 5 h 528"/>
              <a:gd name="T40" fmla="*/ 249 w 605"/>
              <a:gd name="T41" fmla="*/ 14 h 528"/>
              <a:gd name="T42" fmla="*/ 262 w 605"/>
              <a:gd name="T43" fmla="*/ 28 h 528"/>
              <a:gd name="T44" fmla="*/ 277 w 605"/>
              <a:gd name="T45" fmla="*/ 16 h 528"/>
              <a:gd name="T46" fmla="*/ 297 w 605"/>
              <a:gd name="T47" fmla="*/ 9 h 528"/>
              <a:gd name="T48" fmla="*/ 316 w 605"/>
              <a:gd name="T49" fmla="*/ 6 h 528"/>
              <a:gd name="T50" fmla="*/ 342 w 605"/>
              <a:gd name="T51" fmla="*/ 7 h 528"/>
              <a:gd name="T52" fmla="*/ 369 w 605"/>
              <a:gd name="T53" fmla="*/ 15 h 528"/>
              <a:gd name="T54" fmla="*/ 390 w 605"/>
              <a:gd name="T55" fmla="*/ 29 h 528"/>
              <a:gd name="T56" fmla="*/ 403 w 605"/>
              <a:gd name="T57" fmla="*/ 33 h 528"/>
              <a:gd name="T58" fmla="*/ 420 w 605"/>
              <a:gd name="T59" fmla="*/ 22 h 528"/>
              <a:gd name="T60" fmla="*/ 439 w 605"/>
              <a:gd name="T61" fmla="*/ 17 h 528"/>
              <a:gd name="T62" fmla="*/ 467 w 605"/>
              <a:gd name="T63" fmla="*/ 17 h 528"/>
              <a:gd name="T64" fmla="*/ 495 w 605"/>
              <a:gd name="T65" fmla="*/ 23 h 528"/>
              <a:gd name="T66" fmla="*/ 515 w 605"/>
              <a:gd name="T67" fmla="*/ 31 h 528"/>
              <a:gd name="T68" fmla="*/ 534 w 605"/>
              <a:gd name="T69" fmla="*/ 53 h 528"/>
              <a:gd name="T70" fmla="*/ 542 w 605"/>
              <a:gd name="T71" fmla="*/ 87 h 528"/>
              <a:gd name="T72" fmla="*/ 541 w 605"/>
              <a:gd name="T73" fmla="*/ 141 h 528"/>
              <a:gd name="T74" fmla="*/ 530 w 605"/>
              <a:gd name="T75" fmla="*/ 225 h 528"/>
              <a:gd name="T76" fmla="*/ 524 w 605"/>
              <a:gd name="T77" fmla="*/ 269 h 528"/>
              <a:gd name="T78" fmla="*/ 519 w 605"/>
              <a:gd name="T79" fmla="*/ 314 h 528"/>
              <a:gd name="T80" fmla="*/ 512 w 605"/>
              <a:gd name="T81" fmla="*/ 361 h 528"/>
              <a:gd name="T82" fmla="*/ 517 w 605"/>
              <a:gd name="T83" fmla="*/ 375 h 528"/>
              <a:gd name="T84" fmla="*/ 537 w 605"/>
              <a:gd name="T85" fmla="*/ 382 h 528"/>
              <a:gd name="T86" fmla="*/ 568 w 605"/>
              <a:gd name="T87" fmla="*/ 399 h 528"/>
              <a:gd name="T88" fmla="*/ 589 w 605"/>
              <a:gd name="T89" fmla="*/ 418 h 528"/>
              <a:gd name="T90" fmla="*/ 601 w 605"/>
              <a:gd name="T91" fmla="*/ 439 h 528"/>
              <a:gd name="T92" fmla="*/ 605 w 605"/>
              <a:gd name="T93" fmla="*/ 467 h 528"/>
              <a:gd name="T94" fmla="*/ 596 w 605"/>
              <a:gd name="T95" fmla="*/ 495 h 528"/>
              <a:gd name="T96" fmla="*/ 581 w 605"/>
              <a:gd name="T97" fmla="*/ 509 h 528"/>
              <a:gd name="T98" fmla="*/ 565 w 605"/>
              <a:gd name="T99" fmla="*/ 516 h 528"/>
              <a:gd name="T100" fmla="*/ 545 w 605"/>
              <a:gd name="T101" fmla="*/ 518 h 528"/>
              <a:gd name="T102" fmla="*/ 505 w 605"/>
              <a:gd name="T103" fmla="*/ 511 h 528"/>
              <a:gd name="T104" fmla="*/ 451 w 605"/>
              <a:gd name="T105" fmla="*/ 491 h 528"/>
              <a:gd name="T106" fmla="*/ 397 w 605"/>
              <a:gd name="T107" fmla="*/ 477 h 528"/>
              <a:gd name="T108" fmla="*/ 350 w 605"/>
              <a:gd name="T109" fmla="*/ 471 h 528"/>
              <a:gd name="T110" fmla="*/ 304 w 605"/>
              <a:gd name="T111" fmla="*/ 471 h 528"/>
              <a:gd name="T112" fmla="*/ 258 w 605"/>
              <a:gd name="T113" fmla="*/ 474 h 528"/>
              <a:gd name="T114" fmla="*/ 205 w 605"/>
              <a:gd name="T115" fmla="*/ 483 h 528"/>
              <a:gd name="T116" fmla="*/ 162 w 605"/>
              <a:gd name="T117" fmla="*/ 495 h 528"/>
              <a:gd name="T118" fmla="*/ 111 w 605"/>
              <a:gd name="T119" fmla="*/ 514 h 528"/>
              <a:gd name="T120" fmla="*/ 68 w 605"/>
              <a:gd name="T121" fmla="*/ 527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7505700" y="390525"/>
            <a:ext cx="279400" cy="238125"/>
          </a:xfrm>
          <a:custGeom>
            <a:avLst/>
            <a:gdLst>
              <a:gd name="T0" fmla="*/ 463 w 527"/>
              <a:gd name="T1" fmla="*/ 90 h 449"/>
              <a:gd name="T2" fmla="*/ 447 w 527"/>
              <a:gd name="T3" fmla="*/ 216 h 449"/>
              <a:gd name="T4" fmla="*/ 432 w 527"/>
              <a:gd name="T5" fmla="*/ 324 h 449"/>
              <a:gd name="T6" fmla="*/ 432 w 527"/>
              <a:gd name="T7" fmla="*/ 346 h 449"/>
              <a:gd name="T8" fmla="*/ 442 w 527"/>
              <a:gd name="T9" fmla="*/ 359 h 449"/>
              <a:gd name="T10" fmla="*/ 492 w 527"/>
              <a:gd name="T11" fmla="*/ 383 h 449"/>
              <a:gd name="T12" fmla="*/ 525 w 527"/>
              <a:gd name="T13" fmla="*/ 409 h 449"/>
              <a:gd name="T14" fmla="*/ 526 w 527"/>
              <a:gd name="T15" fmla="*/ 428 h 449"/>
              <a:gd name="T16" fmla="*/ 513 w 527"/>
              <a:gd name="T17" fmla="*/ 438 h 449"/>
              <a:gd name="T18" fmla="*/ 479 w 527"/>
              <a:gd name="T19" fmla="*/ 434 h 449"/>
              <a:gd name="T20" fmla="*/ 397 w 527"/>
              <a:gd name="T21" fmla="*/ 406 h 449"/>
              <a:gd name="T22" fmla="*/ 323 w 527"/>
              <a:gd name="T23" fmla="*/ 392 h 449"/>
              <a:gd name="T24" fmla="*/ 232 w 527"/>
              <a:gd name="T25" fmla="*/ 393 h 449"/>
              <a:gd name="T26" fmla="*/ 157 w 527"/>
              <a:gd name="T27" fmla="*/ 404 h 449"/>
              <a:gd name="T28" fmla="*/ 35 w 527"/>
              <a:gd name="T29" fmla="*/ 445 h 449"/>
              <a:gd name="T30" fmla="*/ 4 w 527"/>
              <a:gd name="T31" fmla="*/ 448 h 449"/>
              <a:gd name="T32" fmla="*/ 0 w 527"/>
              <a:gd name="T33" fmla="*/ 440 h 449"/>
              <a:gd name="T34" fmla="*/ 19 w 527"/>
              <a:gd name="T35" fmla="*/ 416 h 449"/>
              <a:gd name="T36" fmla="*/ 90 w 527"/>
              <a:gd name="T37" fmla="*/ 378 h 449"/>
              <a:gd name="T38" fmla="*/ 105 w 527"/>
              <a:gd name="T39" fmla="*/ 361 h 449"/>
              <a:gd name="T40" fmla="*/ 113 w 527"/>
              <a:gd name="T41" fmla="*/ 328 h 449"/>
              <a:gd name="T42" fmla="*/ 112 w 527"/>
              <a:gd name="T43" fmla="*/ 251 h 449"/>
              <a:gd name="T44" fmla="*/ 109 w 527"/>
              <a:gd name="T45" fmla="*/ 153 h 449"/>
              <a:gd name="T46" fmla="*/ 105 w 527"/>
              <a:gd name="T47" fmla="*/ 65 h 449"/>
              <a:gd name="T48" fmla="*/ 109 w 527"/>
              <a:gd name="T49" fmla="*/ 26 h 449"/>
              <a:gd name="T50" fmla="*/ 124 w 527"/>
              <a:gd name="T51" fmla="*/ 12 h 449"/>
              <a:gd name="T52" fmla="*/ 155 w 527"/>
              <a:gd name="T53" fmla="*/ 1 h 449"/>
              <a:gd name="T54" fmla="*/ 183 w 527"/>
              <a:gd name="T55" fmla="*/ 3 h 449"/>
              <a:gd name="T56" fmla="*/ 194 w 527"/>
              <a:gd name="T57" fmla="*/ 26 h 449"/>
              <a:gd name="T58" fmla="*/ 196 w 527"/>
              <a:gd name="T59" fmla="*/ 71 h 449"/>
              <a:gd name="T60" fmla="*/ 221 w 527"/>
              <a:gd name="T61" fmla="*/ 80 h 449"/>
              <a:gd name="T62" fmla="*/ 240 w 527"/>
              <a:gd name="T63" fmla="*/ 74 h 449"/>
              <a:gd name="T64" fmla="*/ 244 w 527"/>
              <a:gd name="T65" fmla="*/ 42 h 449"/>
              <a:gd name="T66" fmla="*/ 249 w 527"/>
              <a:gd name="T67" fmla="*/ 18 h 449"/>
              <a:gd name="T68" fmla="*/ 266 w 527"/>
              <a:gd name="T69" fmla="*/ 6 h 449"/>
              <a:gd name="T70" fmla="*/ 300 w 527"/>
              <a:gd name="T71" fmla="*/ 6 h 449"/>
              <a:gd name="T72" fmla="*/ 325 w 527"/>
              <a:gd name="T73" fmla="*/ 20 h 449"/>
              <a:gd name="T74" fmla="*/ 326 w 527"/>
              <a:gd name="T75" fmla="*/ 50 h 449"/>
              <a:gd name="T76" fmla="*/ 331 w 527"/>
              <a:gd name="T77" fmla="*/ 77 h 449"/>
              <a:gd name="T78" fmla="*/ 353 w 527"/>
              <a:gd name="T79" fmla="*/ 82 h 449"/>
              <a:gd name="T80" fmla="*/ 375 w 527"/>
              <a:gd name="T81" fmla="*/ 77 h 449"/>
              <a:gd name="T82" fmla="*/ 380 w 527"/>
              <a:gd name="T83" fmla="*/ 57 h 449"/>
              <a:gd name="T84" fmla="*/ 388 w 527"/>
              <a:gd name="T85" fmla="*/ 26 h 449"/>
              <a:gd name="T86" fmla="*/ 414 w 527"/>
              <a:gd name="T87" fmla="*/ 16 h 449"/>
              <a:gd name="T88" fmla="*/ 455 w 527"/>
              <a:gd name="T89" fmla="*/ 26 h 449"/>
              <a:gd name="T90" fmla="*/ 462 w 527"/>
              <a:gd name="T91" fmla="*/ 36 h 449"/>
              <a:gd name="T92" fmla="*/ 203 w 527"/>
              <a:gd name="T93" fmla="*/ 299 h 449"/>
              <a:gd name="T94" fmla="*/ 206 w 527"/>
              <a:gd name="T95" fmla="*/ 320 h 449"/>
              <a:gd name="T96" fmla="*/ 224 w 527"/>
              <a:gd name="T97" fmla="*/ 326 h 449"/>
              <a:gd name="T98" fmla="*/ 269 w 527"/>
              <a:gd name="T99" fmla="*/ 325 h 449"/>
              <a:gd name="T100" fmla="*/ 318 w 527"/>
              <a:gd name="T101" fmla="*/ 326 h 449"/>
              <a:gd name="T102" fmla="*/ 328 w 527"/>
              <a:gd name="T103" fmla="*/ 321 h 449"/>
              <a:gd name="T104" fmla="*/ 328 w 527"/>
              <a:gd name="T105" fmla="*/ 287 h 449"/>
              <a:gd name="T106" fmla="*/ 310 w 527"/>
              <a:gd name="T107" fmla="*/ 226 h 449"/>
              <a:gd name="T108" fmla="*/ 286 w 527"/>
              <a:gd name="T109" fmla="*/ 205 h 449"/>
              <a:gd name="T110" fmla="*/ 249 w 527"/>
              <a:gd name="T111" fmla="*/ 206 h 449"/>
              <a:gd name="T112" fmla="*/ 229 w 527"/>
              <a:gd name="T113" fmla="*/ 22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7856538" y="368300"/>
            <a:ext cx="254000" cy="282575"/>
          </a:xfrm>
          <a:custGeom>
            <a:avLst/>
            <a:gdLst>
              <a:gd name="T0" fmla="*/ 241 w 480"/>
              <a:gd name="T1" fmla="*/ 534 h 535"/>
              <a:gd name="T2" fmla="*/ 221 w 480"/>
              <a:gd name="T3" fmla="*/ 532 h 535"/>
              <a:gd name="T4" fmla="*/ 197 w 480"/>
              <a:gd name="T5" fmla="*/ 526 h 535"/>
              <a:gd name="T6" fmla="*/ 173 w 480"/>
              <a:gd name="T7" fmla="*/ 516 h 535"/>
              <a:gd name="T8" fmla="*/ 146 w 480"/>
              <a:gd name="T9" fmla="*/ 501 h 535"/>
              <a:gd name="T10" fmla="*/ 119 w 480"/>
              <a:gd name="T11" fmla="*/ 480 h 535"/>
              <a:gd name="T12" fmla="*/ 94 w 480"/>
              <a:gd name="T13" fmla="*/ 455 h 535"/>
              <a:gd name="T14" fmla="*/ 70 w 480"/>
              <a:gd name="T15" fmla="*/ 423 h 535"/>
              <a:gd name="T16" fmla="*/ 49 w 480"/>
              <a:gd name="T17" fmla="*/ 387 h 535"/>
              <a:gd name="T18" fmla="*/ 34 w 480"/>
              <a:gd name="T19" fmla="*/ 353 h 535"/>
              <a:gd name="T20" fmla="*/ 17 w 480"/>
              <a:gd name="T21" fmla="*/ 306 h 535"/>
              <a:gd name="T22" fmla="*/ 5 w 480"/>
              <a:gd name="T23" fmla="*/ 253 h 535"/>
              <a:gd name="T24" fmla="*/ 0 w 480"/>
              <a:gd name="T25" fmla="*/ 213 h 535"/>
              <a:gd name="T26" fmla="*/ 0 w 480"/>
              <a:gd name="T27" fmla="*/ 188 h 535"/>
              <a:gd name="T28" fmla="*/ 3 w 480"/>
              <a:gd name="T29" fmla="*/ 168 h 535"/>
              <a:gd name="T30" fmla="*/ 8 w 480"/>
              <a:gd name="T31" fmla="*/ 152 h 535"/>
              <a:gd name="T32" fmla="*/ 17 w 480"/>
              <a:gd name="T33" fmla="*/ 138 h 535"/>
              <a:gd name="T34" fmla="*/ 29 w 480"/>
              <a:gd name="T35" fmla="*/ 127 h 535"/>
              <a:gd name="T36" fmla="*/ 42 w 480"/>
              <a:gd name="T37" fmla="*/ 117 h 535"/>
              <a:gd name="T38" fmla="*/ 67 w 480"/>
              <a:gd name="T39" fmla="*/ 107 h 535"/>
              <a:gd name="T40" fmla="*/ 88 w 480"/>
              <a:gd name="T41" fmla="*/ 100 h 535"/>
              <a:gd name="T42" fmla="*/ 96 w 480"/>
              <a:gd name="T43" fmla="*/ 99 h 535"/>
              <a:gd name="T44" fmla="*/ 138 w 480"/>
              <a:gd name="T45" fmla="*/ 88 h 535"/>
              <a:gd name="T46" fmla="*/ 205 w 480"/>
              <a:gd name="T47" fmla="*/ 68 h 535"/>
              <a:gd name="T48" fmla="*/ 261 w 480"/>
              <a:gd name="T49" fmla="*/ 46 h 535"/>
              <a:gd name="T50" fmla="*/ 298 w 480"/>
              <a:gd name="T51" fmla="*/ 29 h 535"/>
              <a:gd name="T52" fmla="*/ 327 w 480"/>
              <a:gd name="T53" fmla="*/ 13 h 535"/>
              <a:gd name="T54" fmla="*/ 351 w 480"/>
              <a:gd name="T55" fmla="*/ 4 h 535"/>
              <a:gd name="T56" fmla="*/ 369 w 480"/>
              <a:gd name="T57" fmla="*/ 1 h 535"/>
              <a:gd name="T58" fmla="*/ 387 w 480"/>
              <a:gd name="T59" fmla="*/ 1 h 535"/>
              <a:gd name="T60" fmla="*/ 406 w 480"/>
              <a:gd name="T61" fmla="*/ 5 h 535"/>
              <a:gd name="T62" fmla="*/ 420 w 480"/>
              <a:gd name="T63" fmla="*/ 10 h 535"/>
              <a:gd name="T64" fmla="*/ 435 w 480"/>
              <a:gd name="T65" fmla="*/ 21 h 535"/>
              <a:gd name="T66" fmla="*/ 448 w 480"/>
              <a:gd name="T67" fmla="*/ 36 h 535"/>
              <a:gd name="T68" fmla="*/ 460 w 480"/>
              <a:gd name="T69" fmla="*/ 58 h 535"/>
              <a:gd name="T70" fmla="*/ 468 w 480"/>
              <a:gd name="T71" fmla="*/ 86 h 535"/>
              <a:gd name="T72" fmla="*/ 473 w 480"/>
              <a:gd name="T73" fmla="*/ 118 h 535"/>
              <a:gd name="T74" fmla="*/ 479 w 480"/>
              <a:gd name="T75" fmla="*/ 182 h 535"/>
              <a:gd name="T76" fmla="*/ 480 w 480"/>
              <a:gd name="T77" fmla="*/ 219 h 535"/>
              <a:gd name="T78" fmla="*/ 480 w 480"/>
              <a:gd name="T79" fmla="*/ 258 h 535"/>
              <a:gd name="T80" fmla="*/ 476 w 480"/>
              <a:gd name="T81" fmla="*/ 299 h 535"/>
              <a:gd name="T82" fmla="*/ 467 w 480"/>
              <a:gd name="T83" fmla="*/ 341 h 535"/>
              <a:gd name="T84" fmla="*/ 453 w 480"/>
              <a:gd name="T85" fmla="*/ 384 h 535"/>
              <a:gd name="T86" fmla="*/ 433 w 480"/>
              <a:gd name="T87" fmla="*/ 426 h 535"/>
              <a:gd name="T88" fmla="*/ 417 w 480"/>
              <a:gd name="T89" fmla="*/ 450 h 535"/>
              <a:gd name="T90" fmla="*/ 397 w 480"/>
              <a:gd name="T91" fmla="*/ 471 h 535"/>
              <a:gd name="T92" fmla="*/ 375 w 480"/>
              <a:gd name="T93" fmla="*/ 489 h 535"/>
              <a:gd name="T94" fmla="*/ 350 w 480"/>
              <a:gd name="T95" fmla="*/ 505 h 535"/>
              <a:gd name="T96" fmla="*/ 324 w 480"/>
              <a:gd name="T97" fmla="*/ 518 h 535"/>
              <a:gd name="T98" fmla="*/ 298 w 480"/>
              <a:gd name="T99" fmla="*/ 528 h 535"/>
              <a:gd name="T100" fmla="*/ 273 w 480"/>
              <a:gd name="T101" fmla="*/ 533 h 535"/>
              <a:gd name="T102" fmla="*/ 249 w 480"/>
              <a:gd name="T103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0" name="Freeform 8"/>
          <p:cNvSpPr>
            <a:spLocks noEditPoints="1"/>
          </p:cNvSpPr>
          <p:nvPr/>
        </p:nvSpPr>
        <p:spPr bwMode="auto">
          <a:xfrm>
            <a:off x="7877175" y="388938"/>
            <a:ext cx="212725" cy="241300"/>
          </a:xfrm>
          <a:custGeom>
            <a:avLst/>
            <a:gdLst>
              <a:gd name="T0" fmla="*/ 317 w 402"/>
              <a:gd name="T1" fmla="*/ 3 h 455"/>
              <a:gd name="T2" fmla="*/ 347 w 402"/>
              <a:gd name="T3" fmla="*/ 0 h 455"/>
              <a:gd name="T4" fmla="*/ 373 w 402"/>
              <a:gd name="T5" fmla="*/ 15 h 455"/>
              <a:gd name="T6" fmla="*/ 391 w 402"/>
              <a:gd name="T7" fmla="*/ 53 h 455"/>
              <a:gd name="T8" fmla="*/ 401 w 402"/>
              <a:gd name="T9" fmla="*/ 145 h 455"/>
              <a:gd name="T10" fmla="*/ 401 w 402"/>
              <a:gd name="T11" fmla="*/ 222 h 455"/>
              <a:gd name="T12" fmla="*/ 386 w 402"/>
              <a:gd name="T13" fmla="*/ 305 h 455"/>
              <a:gd name="T14" fmla="*/ 354 w 402"/>
              <a:gd name="T15" fmla="*/ 377 h 455"/>
              <a:gd name="T16" fmla="*/ 321 w 402"/>
              <a:gd name="T17" fmla="*/ 410 h 455"/>
              <a:gd name="T18" fmla="*/ 282 w 402"/>
              <a:gd name="T19" fmla="*/ 436 h 455"/>
              <a:gd name="T20" fmla="*/ 239 w 402"/>
              <a:gd name="T21" fmla="*/ 452 h 455"/>
              <a:gd name="T22" fmla="*/ 196 w 402"/>
              <a:gd name="T23" fmla="*/ 454 h 455"/>
              <a:gd name="T24" fmla="*/ 149 w 402"/>
              <a:gd name="T25" fmla="*/ 439 h 455"/>
              <a:gd name="T26" fmla="*/ 104 w 402"/>
              <a:gd name="T27" fmla="*/ 410 h 455"/>
              <a:gd name="T28" fmla="*/ 63 w 402"/>
              <a:gd name="T29" fmla="*/ 363 h 455"/>
              <a:gd name="T30" fmla="*/ 18 w 402"/>
              <a:gd name="T31" fmla="*/ 259 h 455"/>
              <a:gd name="T32" fmla="*/ 1 w 402"/>
              <a:gd name="T33" fmla="*/ 173 h 455"/>
              <a:gd name="T34" fmla="*/ 3 w 402"/>
              <a:gd name="T35" fmla="*/ 132 h 455"/>
              <a:gd name="T36" fmla="*/ 18 w 402"/>
              <a:gd name="T37" fmla="*/ 115 h 455"/>
              <a:gd name="T38" fmla="*/ 64 w 402"/>
              <a:gd name="T39" fmla="*/ 97 h 455"/>
              <a:gd name="T40" fmla="*/ 179 w 402"/>
              <a:gd name="T41" fmla="*/ 65 h 455"/>
              <a:gd name="T42" fmla="*/ 278 w 402"/>
              <a:gd name="T43" fmla="*/ 23 h 455"/>
              <a:gd name="T44" fmla="*/ 61 w 402"/>
              <a:gd name="T45" fmla="*/ 244 h 455"/>
              <a:gd name="T46" fmla="*/ 70 w 402"/>
              <a:gd name="T47" fmla="*/ 248 h 455"/>
              <a:gd name="T48" fmla="*/ 85 w 402"/>
              <a:gd name="T49" fmla="*/ 240 h 455"/>
              <a:gd name="T50" fmla="*/ 153 w 402"/>
              <a:gd name="T51" fmla="*/ 209 h 455"/>
              <a:gd name="T52" fmla="*/ 163 w 402"/>
              <a:gd name="T53" fmla="*/ 197 h 455"/>
              <a:gd name="T54" fmla="*/ 155 w 402"/>
              <a:gd name="T55" fmla="*/ 190 h 455"/>
              <a:gd name="T56" fmla="*/ 108 w 402"/>
              <a:gd name="T57" fmla="*/ 183 h 455"/>
              <a:gd name="T58" fmla="*/ 78 w 402"/>
              <a:gd name="T59" fmla="*/ 195 h 455"/>
              <a:gd name="T60" fmla="*/ 64 w 402"/>
              <a:gd name="T61" fmla="*/ 217 h 455"/>
              <a:gd name="T62" fmla="*/ 221 w 402"/>
              <a:gd name="T63" fmla="*/ 181 h 455"/>
              <a:gd name="T64" fmla="*/ 222 w 402"/>
              <a:gd name="T65" fmla="*/ 197 h 455"/>
              <a:gd name="T66" fmla="*/ 249 w 402"/>
              <a:gd name="T67" fmla="*/ 193 h 455"/>
              <a:gd name="T68" fmla="*/ 331 w 402"/>
              <a:gd name="T69" fmla="*/ 182 h 455"/>
              <a:gd name="T70" fmla="*/ 343 w 402"/>
              <a:gd name="T71" fmla="*/ 173 h 455"/>
              <a:gd name="T72" fmla="*/ 332 w 402"/>
              <a:gd name="T73" fmla="*/ 157 h 455"/>
              <a:gd name="T74" fmla="*/ 289 w 402"/>
              <a:gd name="T75" fmla="*/ 138 h 455"/>
              <a:gd name="T76" fmla="*/ 266 w 402"/>
              <a:gd name="T77" fmla="*/ 138 h 455"/>
              <a:gd name="T78" fmla="*/ 244 w 402"/>
              <a:gd name="T79" fmla="*/ 150 h 455"/>
              <a:gd name="T80" fmla="*/ 144 w 402"/>
              <a:gd name="T81" fmla="*/ 353 h 455"/>
              <a:gd name="T82" fmla="*/ 183 w 402"/>
              <a:gd name="T83" fmla="*/ 370 h 455"/>
              <a:gd name="T84" fmla="*/ 228 w 402"/>
              <a:gd name="T85" fmla="*/ 372 h 455"/>
              <a:gd name="T86" fmla="*/ 270 w 402"/>
              <a:gd name="T87" fmla="*/ 354 h 455"/>
              <a:gd name="T88" fmla="*/ 303 w 402"/>
              <a:gd name="T89" fmla="*/ 315 h 455"/>
              <a:gd name="T90" fmla="*/ 307 w 402"/>
              <a:gd name="T91" fmla="*/ 286 h 455"/>
              <a:gd name="T92" fmla="*/ 291 w 402"/>
              <a:gd name="T93" fmla="*/ 284 h 455"/>
              <a:gd name="T94" fmla="*/ 264 w 402"/>
              <a:gd name="T95" fmla="*/ 302 h 455"/>
              <a:gd name="T96" fmla="*/ 209 w 402"/>
              <a:gd name="T97" fmla="*/ 324 h 455"/>
              <a:gd name="T98" fmla="*/ 148 w 402"/>
              <a:gd name="T99" fmla="*/ 338 h 455"/>
              <a:gd name="T100" fmla="*/ 137 w 402"/>
              <a:gd name="T101" fmla="*/ 343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6375400" y="349250"/>
            <a:ext cx="288925" cy="314325"/>
          </a:xfrm>
          <a:custGeom>
            <a:avLst/>
            <a:gdLst>
              <a:gd name="T0" fmla="*/ 23 w 545"/>
              <a:gd name="T1" fmla="*/ 587 h 594"/>
              <a:gd name="T2" fmla="*/ 5 w 545"/>
              <a:gd name="T3" fmla="*/ 565 h 594"/>
              <a:gd name="T4" fmla="*/ 0 w 545"/>
              <a:gd name="T5" fmla="*/ 542 h 594"/>
              <a:gd name="T6" fmla="*/ 9 w 545"/>
              <a:gd name="T7" fmla="*/ 520 h 594"/>
              <a:gd name="T8" fmla="*/ 44 w 545"/>
              <a:gd name="T9" fmla="*/ 485 h 594"/>
              <a:gd name="T10" fmla="*/ 90 w 545"/>
              <a:gd name="T11" fmla="*/ 459 h 594"/>
              <a:gd name="T12" fmla="*/ 178 w 545"/>
              <a:gd name="T13" fmla="*/ 430 h 594"/>
              <a:gd name="T14" fmla="*/ 192 w 545"/>
              <a:gd name="T15" fmla="*/ 375 h 594"/>
              <a:gd name="T16" fmla="*/ 159 w 545"/>
              <a:gd name="T17" fmla="*/ 291 h 594"/>
              <a:gd name="T18" fmla="*/ 88 w 545"/>
              <a:gd name="T19" fmla="*/ 191 h 594"/>
              <a:gd name="T20" fmla="*/ 54 w 545"/>
              <a:gd name="T21" fmla="*/ 135 h 594"/>
              <a:gd name="T22" fmla="*/ 32 w 545"/>
              <a:gd name="T23" fmla="*/ 79 h 594"/>
              <a:gd name="T24" fmla="*/ 36 w 545"/>
              <a:gd name="T25" fmla="*/ 34 h 594"/>
              <a:gd name="T26" fmla="*/ 66 w 545"/>
              <a:gd name="T27" fmla="*/ 4 h 594"/>
              <a:gd name="T28" fmla="*/ 104 w 545"/>
              <a:gd name="T29" fmla="*/ 1 h 594"/>
              <a:gd name="T30" fmla="*/ 159 w 545"/>
              <a:gd name="T31" fmla="*/ 26 h 594"/>
              <a:gd name="T32" fmla="*/ 234 w 545"/>
              <a:gd name="T33" fmla="*/ 83 h 594"/>
              <a:gd name="T34" fmla="*/ 261 w 545"/>
              <a:gd name="T35" fmla="*/ 120 h 594"/>
              <a:gd name="T36" fmla="*/ 273 w 545"/>
              <a:gd name="T37" fmla="*/ 161 h 594"/>
              <a:gd name="T38" fmla="*/ 309 w 545"/>
              <a:gd name="T39" fmla="*/ 99 h 594"/>
              <a:gd name="T40" fmla="*/ 349 w 545"/>
              <a:gd name="T41" fmla="*/ 62 h 594"/>
              <a:gd name="T42" fmla="*/ 389 w 545"/>
              <a:gd name="T43" fmla="*/ 42 h 594"/>
              <a:gd name="T44" fmla="*/ 425 w 545"/>
              <a:gd name="T45" fmla="*/ 38 h 594"/>
              <a:gd name="T46" fmla="*/ 438 w 545"/>
              <a:gd name="T47" fmla="*/ 37 h 594"/>
              <a:gd name="T48" fmla="*/ 466 w 545"/>
              <a:gd name="T49" fmla="*/ 42 h 594"/>
              <a:gd name="T50" fmla="*/ 488 w 545"/>
              <a:gd name="T51" fmla="*/ 56 h 594"/>
              <a:gd name="T52" fmla="*/ 503 w 545"/>
              <a:gd name="T53" fmla="*/ 91 h 594"/>
              <a:gd name="T54" fmla="*/ 498 w 545"/>
              <a:gd name="T55" fmla="*/ 133 h 594"/>
              <a:gd name="T56" fmla="*/ 465 w 545"/>
              <a:gd name="T57" fmla="*/ 191 h 594"/>
              <a:gd name="T58" fmla="*/ 421 w 545"/>
              <a:gd name="T59" fmla="*/ 252 h 594"/>
              <a:gd name="T60" fmla="*/ 389 w 545"/>
              <a:gd name="T61" fmla="*/ 298 h 594"/>
              <a:gd name="T62" fmla="*/ 354 w 545"/>
              <a:gd name="T63" fmla="*/ 326 h 594"/>
              <a:gd name="T64" fmla="*/ 313 w 545"/>
              <a:gd name="T65" fmla="*/ 345 h 594"/>
              <a:gd name="T66" fmla="*/ 304 w 545"/>
              <a:gd name="T67" fmla="*/ 354 h 594"/>
              <a:gd name="T68" fmla="*/ 301 w 545"/>
              <a:gd name="T69" fmla="*/ 407 h 594"/>
              <a:gd name="T70" fmla="*/ 316 w 545"/>
              <a:gd name="T71" fmla="*/ 422 h 594"/>
              <a:gd name="T72" fmla="*/ 432 w 545"/>
              <a:gd name="T73" fmla="*/ 433 h 594"/>
              <a:gd name="T74" fmla="*/ 501 w 545"/>
              <a:gd name="T75" fmla="*/ 453 h 594"/>
              <a:gd name="T76" fmla="*/ 533 w 545"/>
              <a:gd name="T77" fmla="*/ 481 h 594"/>
              <a:gd name="T78" fmla="*/ 544 w 545"/>
              <a:gd name="T79" fmla="*/ 504 h 594"/>
              <a:gd name="T80" fmla="*/ 544 w 545"/>
              <a:gd name="T81" fmla="*/ 525 h 594"/>
              <a:gd name="T82" fmla="*/ 533 w 545"/>
              <a:gd name="T83" fmla="*/ 546 h 594"/>
              <a:gd name="T84" fmla="*/ 510 w 545"/>
              <a:gd name="T85" fmla="*/ 560 h 594"/>
              <a:gd name="T86" fmla="*/ 471 w 545"/>
              <a:gd name="T87" fmla="*/ 561 h 594"/>
              <a:gd name="T88" fmla="*/ 417 w 545"/>
              <a:gd name="T89" fmla="*/ 552 h 594"/>
              <a:gd name="T90" fmla="*/ 340 w 545"/>
              <a:gd name="T91" fmla="*/ 543 h 594"/>
              <a:gd name="T92" fmla="*/ 295 w 545"/>
              <a:gd name="T93" fmla="*/ 541 h 594"/>
              <a:gd name="T94" fmla="*/ 211 w 545"/>
              <a:gd name="T95" fmla="*/ 556 h 594"/>
              <a:gd name="T96" fmla="*/ 173 w 545"/>
              <a:gd name="T97" fmla="*/ 566 h 594"/>
              <a:gd name="T98" fmla="*/ 104 w 545"/>
              <a:gd name="T99" fmla="*/ 588 h 594"/>
              <a:gd name="T100" fmla="*/ 60 w 545"/>
              <a:gd name="T101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2" name="Freeform 10"/>
          <p:cNvSpPr>
            <a:spLocks noEditPoints="1"/>
          </p:cNvSpPr>
          <p:nvPr/>
        </p:nvSpPr>
        <p:spPr bwMode="auto">
          <a:xfrm>
            <a:off x="6396038" y="369888"/>
            <a:ext cx="246062" cy="273050"/>
          </a:xfrm>
          <a:custGeom>
            <a:avLst/>
            <a:gdLst>
              <a:gd name="T0" fmla="*/ 183 w 465"/>
              <a:gd name="T1" fmla="*/ 94 h 516"/>
              <a:gd name="T2" fmla="*/ 194 w 465"/>
              <a:gd name="T3" fmla="*/ 126 h 516"/>
              <a:gd name="T4" fmla="*/ 199 w 465"/>
              <a:gd name="T5" fmla="*/ 208 h 516"/>
              <a:gd name="T6" fmla="*/ 208 w 465"/>
              <a:gd name="T7" fmla="*/ 223 h 516"/>
              <a:gd name="T8" fmla="*/ 218 w 465"/>
              <a:gd name="T9" fmla="*/ 221 h 516"/>
              <a:gd name="T10" fmla="*/ 240 w 465"/>
              <a:gd name="T11" fmla="*/ 199 h 516"/>
              <a:gd name="T12" fmla="*/ 264 w 465"/>
              <a:gd name="T13" fmla="*/ 149 h 516"/>
              <a:gd name="T14" fmla="*/ 294 w 465"/>
              <a:gd name="T15" fmla="*/ 94 h 516"/>
              <a:gd name="T16" fmla="*/ 329 w 465"/>
              <a:gd name="T17" fmla="*/ 57 h 516"/>
              <a:gd name="T18" fmla="*/ 375 w 465"/>
              <a:gd name="T19" fmla="*/ 39 h 516"/>
              <a:gd name="T20" fmla="*/ 414 w 465"/>
              <a:gd name="T21" fmla="*/ 41 h 516"/>
              <a:gd name="T22" fmla="*/ 423 w 465"/>
              <a:gd name="T23" fmla="*/ 52 h 516"/>
              <a:gd name="T24" fmla="*/ 424 w 465"/>
              <a:gd name="T25" fmla="*/ 73 h 516"/>
              <a:gd name="T26" fmla="*/ 401 w 465"/>
              <a:gd name="T27" fmla="*/ 118 h 516"/>
              <a:gd name="T28" fmla="*/ 324 w 465"/>
              <a:gd name="T29" fmla="*/ 226 h 516"/>
              <a:gd name="T30" fmla="*/ 283 w 465"/>
              <a:gd name="T31" fmla="*/ 258 h 516"/>
              <a:gd name="T32" fmla="*/ 237 w 465"/>
              <a:gd name="T33" fmla="*/ 285 h 516"/>
              <a:gd name="T34" fmla="*/ 224 w 465"/>
              <a:gd name="T35" fmla="*/ 314 h 516"/>
              <a:gd name="T36" fmla="*/ 221 w 465"/>
              <a:gd name="T37" fmla="*/ 369 h 516"/>
              <a:gd name="T38" fmla="*/ 230 w 465"/>
              <a:gd name="T39" fmla="*/ 406 h 516"/>
              <a:gd name="T40" fmla="*/ 257 w 465"/>
              <a:gd name="T41" fmla="*/ 420 h 516"/>
              <a:gd name="T42" fmla="*/ 319 w 465"/>
              <a:gd name="T43" fmla="*/ 427 h 516"/>
              <a:gd name="T44" fmla="*/ 411 w 465"/>
              <a:gd name="T45" fmla="*/ 438 h 516"/>
              <a:gd name="T46" fmla="*/ 449 w 465"/>
              <a:gd name="T47" fmla="*/ 454 h 516"/>
              <a:gd name="T48" fmla="*/ 465 w 465"/>
              <a:gd name="T49" fmla="*/ 475 h 516"/>
              <a:gd name="T50" fmla="*/ 451 w 465"/>
              <a:gd name="T51" fmla="*/ 483 h 516"/>
              <a:gd name="T52" fmla="*/ 381 w 465"/>
              <a:gd name="T53" fmla="*/ 474 h 516"/>
              <a:gd name="T54" fmla="*/ 274 w 465"/>
              <a:gd name="T55" fmla="*/ 463 h 516"/>
              <a:gd name="T56" fmla="*/ 188 w 465"/>
              <a:gd name="T57" fmla="*/ 471 h 516"/>
              <a:gd name="T58" fmla="*/ 98 w 465"/>
              <a:gd name="T59" fmla="*/ 497 h 516"/>
              <a:gd name="T60" fmla="*/ 33 w 465"/>
              <a:gd name="T61" fmla="*/ 514 h 516"/>
              <a:gd name="T62" fmla="*/ 3 w 465"/>
              <a:gd name="T63" fmla="*/ 513 h 516"/>
              <a:gd name="T64" fmla="*/ 3 w 465"/>
              <a:gd name="T65" fmla="*/ 501 h 516"/>
              <a:gd name="T66" fmla="*/ 31 w 465"/>
              <a:gd name="T67" fmla="*/ 475 h 516"/>
              <a:gd name="T68" fmla="*/ 87 w 465"/>
              <a:gd name="T69" fmla="*/ 448 h 516"/>
              <a:gd name="T70" fmla="*/ 173 w 465"/>
              <a:gd name="T71" fmla="*/ 419 h 516"/>
              <a:gd name="T72" fmla="*/ 187 w 465"/>
              <a:gd name="T73" fmla="*/ 387 h 516"/>
              <a:gd name="T74" fmla="*/ 189 w 465"/>
              <a:gd name="T75" fmla="*/ 290 h 516"/>
              <a:gd name="T76" fmla="*/ 158 w 465"/>
              <a:gd name="T77" fmla="*/ 239 h 516"/>
              <a:gd name="T78" fmla="*/ 81 w 465"/>
              <a:gd name="T79" fmla="*/ 132 h 516"/>
              <a:gd name="T80" fmla="*/ 44 w 465"/>
              <a:gd name="T81" fmla="*/ 66 h 516"/>
              <a:gd name="T82" fmla="*/ 30 w 465"/>
              <a:gd name="T83" fmla="*/ 28 h 516"/>
              <a:gd name="T84" fmla="*/ 34 w 465"/>
              <a:gd name="T85" fmla="*/ 6 h 516"/>
              <a:gd name="T86" fmla="*/ 48 w 465"/>
              <a:gd name="T87" fmla="*/ 0 h 516"/>
              <a:gd name="T88" fmla="*/ 87 w 465"/>
              <a:gd name="T89" fmla="*/ 13 h 516"/>
              <a:gd name="T90" fmla="*/ 158 w 465"/>
              <a:gd name="T91" fmla="*/ 65 h 516"/>
              <a:gd name="T92" fmla="*/ 346 w 465"/>
              <a:gd name="T93" fmla="*/ 72 h 516"/>
              <a:gd name="T94" fmla="*/ 323 w 465"/>
              <a:gd name="T95" fmla="*/ 93 h 516"/>
              <a:gd name="T96" fmla="*/ 303 w 465"/>
              <a:gd name="T97" fmla="*/ 125 h 516"/>
              <a:gd name="T98" fmla="*/ 305 w 465"/>
              <a:gd name="T99" fmla="*/ 135 h 516"/>
              <a:gd name="T100" fmla="*/ 319 w 465"/>
              <a:gd name="T101" fmla="*/ 127 h 516"/>
              <a:gd name="T102" fmla="*/ 347 w 465"/>
              <a:gd name="T103" fmla="*/ 95 h 516"/>
              <a:gd name="T104" fmla="*/ 356 w 465"/>
              <a:gd name="T105" fmla="*/ 75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6700838" y="381000"/>
            <a:ext cx="320675" cy="254000"/>
          </a:xfrm>
          <a:custGeom>
            <a:avLst/>
            <a:gdLst>
              <a:gd name="T0" fmla="*/ 144 w 606"/>
              <a:gd name="T1" fmla="*/ 475 h 479"/>
              <a:gd name="T2" fmla="*/ 123 w 606"/>
              <a:gd name="T3" fmla="*/ 461 h 479"/>
              <a:gd name="T4" fmla="*/ 110 w 606"/>
              <a:gd name="T5" fmla="*/ 432 h 479"/>
              <a:gd name="T6" fmla="*/ 116 w 606"/>
              <a:gd name="T7" fmla="*/ 401 h 479"/>
              <a:gd name="T8" fmla="*/ 130 w 606"/>
              <a:gd name="T9" fmla="*/ 384 h 479"/>
              <a:gd name="T10" fmla="*/ 137 w 606"/>
              <a:gd name="T11" fmla="*/ 369 h 479"/>
              <a:gd name="T12" fmla="*/ 107 w 606"/>
              <a:gd name="T13" fmla="*/ 344 h 479"/>
              <a:gd name="T14" fmla="*/ 86 w 606"/>
              <a:gd name="T15" fmla="*/ 318 h 479"/>
              <a:gd name="T16" fmla="*/ 69 w 606"/>
              <a:gd name="T17" fmla="*/ 264 h 479"/>
              <a:gd name="T18" fmla="*/ 65 w 606"/>
              <a:gd name="T19" fmla="*/ 212 h 479"/>
              <a:gd name="T20" fmla="*/ 58 w 606"/>
              <a:gd name="T21" fmla="*/ 159 h 479"/>
              <a:gd name="T22" fmla="*/ 50 w 606"/>
              <a:gd name="T23" fmla="*/ 139 h 479"/>
              <a:gd name="T24" fmla="*/ 17 w 606"/>
              <a:gd name="T25" fmla="*/ 121 h 479"/>
              <a:gd name="T26" fmla="*/ 2 w 606"/>
              <a:gd name="T27" fmla="*/ 98 h 479"/>
              <a:gd name="T28" fmla="*/ 4 w 606"/>
              <a:gd name="T29" fmla="*/ 68 h 479"/>
              <a:gd name="T30" fmla="*/ 37 w 606"/>
              <a:gd name="T31" fmla="*/ 31 h 479"/>
              <a:gd name="T32" fmla="*/ 95 w 606"/>
              <a:gd name="T33" fmla="*/ 3 h 479"/>
              <a:gd name="T34" fmla="*/ 150 w 606"/>
              <a:gd name="T35" fmla="*/ 2 h 479"/>
              <a:gd name="T36" fmla="*/ 178 w 606"/>
              <a:gd name="T37" fmla="*/ 12 h 479"/>
              <a:gd name="T38" fmla="*/ 199 w 606"/>
              <a:gd name="T39" fmla="*/ 30 h 479"/>
              <a:gd name="T40" fmla="*/ 228 w 606"/>
              <a:gd name="T41" fmla="*/ 78 h 479"/>
              <a:gd name="T42" fmla="*/ 256 w 606"/>
              <a:gd name="T43" fmla="*/ 135 h 479"/>
              <a:gd name="T44" fmla="*/ 281 w 606"/>
              <a:gd name="T45" fmla="*/ 173 h 479"/>
              <a:gd name="T46" fmla="*/ 307 w 606"/>
              <a:gd name="T47" fmla="*/ 179 h 479"/>
              <a:gd name="T48" fmla="*/ 334 w 606"/>
              <a:gd name="T49" fmla="*/ 177 h 479"/>
              <a:gd name="T50" fmla="*/ 371 w 606"/>
              <a:gd name="T51" fmla="*/ 152 h 479"/>
              <a:gd name="T52" fmla="*/ 408 w 606"/>
              <a:gd name="T53" fmla="*/ 124 h 479"/>
              <a:gd name="T54" fmla="*/ 455 w 606"/>
              <a:gd name="T55" fmla="*/ 97 h 479"/>
              <a:gd name="T56" fmla="*/ 487 w 606"/>
              <a:gd name="T57" fmla="*/ 78 h 479"/>
              <a:gd name="T58" fmla="*/ 510 w 606"/>
              <a:gd name="T59" fmla="*/ 63 h 479"/>
              <a:gd name="T60" fmla="*/ 530 w 606"/>
              <a:gd name="T61" fmla="*/ 59 h 479"/>
              <a:gd name="T62" fmla="*/ 551 w 606"/>
              <a:gd name="T63" fmla="*/ 62 h 479"/>
              <a:gd name="T64" fmla="*/ 578 w 606"/>
              <a:gd name="T65" fmla="*/ 87 h 479"/>
              <a:gd name="T66" fmla="*/ 598 w 606"/>
              <a:gd name="T67" fmla="*/ 115 h 479"/>
              <a:gd name="T68" fmla="*/ 606 w 606"/>
              <a:gd name="T69" fmla="*/ 145 h 479"/>
              <a:gd name="T70" fmla="*/ 598 w 606"/>
              <a:gd name="T71" fmla="*/ 168 h 479"/>
              <a:gd name="T72" fmla="*/ 572 w 606"/>
              <a:gd name="T73" fmla="*/ 193 h 479"/>
              <a:gd name="T74" fmla="*/ 533 w 606"/>
              <a:gd name="T75" fmla="*/ 222 h 479"/>
              <a:gd name="T76" fmla="*/ 479 w 606"/>
              <a:gd name="T77" fmla="*/ 277 h 479"/>
              <a:gd name="T78" fmla="*/ 455 w 606"/>
              <a:gd name="T79" fmla="*/ 310 h 479"/>
              <a:gd name="T80" fmla="*/ 409 w 606"/>
              <a:gd name="T81" fmla="*/ 368 h 479"/>
              <a:gd name="T82" fmla="*/ 401 w 606"/>
              <a:gd name="T83" fmla="*/ 398 h 479"/>
              <a:gd name="T84" fmla="*/ 407 w 606"/>
              <a:gd name="T85" fmla="*/ 428 h 479"/>
              <a:gd name="T86" fmla="*/ 400 w 606"/>
              <a:gd name="T87" fmla="*/ 450 h 479"/>
              <a:gd name="T88" fmla="*/ 377 w 606"/>
              <a:gd name="T89" fmla="*/ 471 h 479"/>
              <a:gd name="T90" fmla="*/ 350 w 606"/>
              <a:gd name="T91" fmla="*/ 476 h 479"/>
              <a:gd name="T92" fmla="*/ 311 w 606"/>
              <a:gd name="T93" fmla="*/ 471 h 479"/>
              <a:gd name="T94" fmla="*/ 261 w 606"/>
              <a:gd name="T95" fmla="*/ 467 h 479"/>
              <a:gd name="T96" fmla="*/ 205 w 606"/>
              <a:gd name="T97" fmla="*/ 474 h 479"/>
              <a:gd name="T98" fmla="*/ 169 w 606"/>
              <a:gd name="T99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723063" y="401638"/>
            <a:ext cx="277812" cy="212725"/>
          </a:xfrm>
          <a:custGeom>
            <a:avLst/>
            <a:gdLst>
              <a:gd name="T0" fmla="*/ 119 w 527"/>
              <a:gd name="T1" fmla="*/ 9 h 401"/>
              <a:gd name="T2" fmla="*/ 135 w 527"/>
              <a:gd name="T3" fmla="*/ 24 h 401"/>
              <a:gd name="T4" fmla="*/ 192 w 527"/>
              <a:gd name="T5" fmla="*/ 134 h 401"/>
              <a:gd name="T6" fmla="*/ 214 w 527"/>
              <a:gd name="T7" fmla="*/ 166 h 401"/>
              <a:gd name="T8" fmla="*/ 234 w 527"/>
              <a:gd name="T9" fmla="*/ 178 h 401"/>
              <a:gd name="T10" fmla="*/ 292 w 527"/>
              <a:gd name="T11" fmla="*/ 180 h 401"/>
              <a:gd name="T12" fmla="*/ 343 w 527"/>
              <a:gd name="T13" fmla="*/ 154 h 401"/>
              <a:gd name="T14" fmla="*/ 408 w 527"/>
              <a:gd name="T15" fmla="*/ 106 h 401"/>
              <a:gd name="T16" fmla="*/ 431 w 527"/>
              <a:gd name="T17" fmla="*/ 98 h 401"/>
              <a:gd name="T18" fmla="*/ 429 w 527"/>
              <a:gd name="T19" fmla="*/ 118 h 401"/>
              <a:gd name="T20" fmla="*/ 440 w 527"/>
              <a:gd name="T21" fmla="*/ 124 h 401"/>
              <a:gd name="T22" fmla="*/ 453 w 527"/>
              <a:gd name="T23" fmla="*/ 118 h 401"/>
              <a:gd name="T24" fmla="*/ 458 w 527"/>
              <a:gd name="T25" fmla="*/ 107 h 401"/>
              <a:gd name="T26" fmla="*/ 454 w 527"/>
              <a:gd name="T27" fmla="*/ 93 h 401"/>
              <a:gd name="T28" fmla="*/ 459 w 527"/>
              <a:gd name="T29" fmla="*/ 79 h 401"/>
              <a:gd name="T30" fmla="*/ 484 w 527"/>
              <a:gd name="T31" fmla="*/ 62 h 401"/>
              <a:gd name="T32" fmla="*/ 498 w 527"/>
              <a:gd name="T33" fmla="*/ 62 h 401"/>
              <a:gd name="T34" fmla="*/ 507 w 527"/>
              <a:gd name="T35" fmla="*/ 78 h 401"/>
              <a:gd name="T36" fmla="*/ 513 w 527"/>
              <a:gd name="T37" fmla="*/ 91 h 401"/>
              <a:gd name="T38" fmla="*/ 526 w 527"/>
              <a:gd name="T39" fmla="*/ 99 h 401"/>
              <a:gd name="T40" fmla="*/ 521 w 527"/>
              <a:gd name="T41" fmla="*/ 115 h 401"/>
              <a:gd name="T42" fmla="*/ 484 w 527"/>
              <a:gd name="T43" fmla="*/ 141 h 401"/>
              <a:gd name="T44" fmla="*/ 427 w 527"/>
              <a:gd name="T45" fmla="*/ 189 h 401"/>
              <a:gd name="T46" fmla="*/ 382 w 527"/>
              <a:gd name="T47" fmla="*/ 249 h 401"/>
              <a:gd name="T48" fmla="*/ 342 w 527"/>
              <a:gd name="T49" fmla="*/ 302 h 401"/>
              <a:gd name="T50" fmla="*/ 315 w 527"/>
              <a:gd name="T51" fmla="*/ 317 h 401"/>
              <a:gd name="T52" fmla="*/ 287 w 527"/>
              <a:gd name="T53" fmla="*/ 326 h 401"/>
              <a:gd name="T54" fmla="*/ 272 w 527"/>
              <a:gd name="T55" fmla="*/ 339 h 401"/>
              <a:gd name="T56" fmla="*/ 277 w 527"/>
              <a:gd name="T57" fmla="*/ 357 h 401"/>
              <a:gd name="T58" fmla="*/ 308 w 527"/>
              <a:gd name="T59" fmla="*/ 366 h 401"/>
              <a:gd name="T60" fmla="*/ 326 w 527"/>
              <a:gd name="T61" fmla="*/ 377 h 401"/>
              <a:gd name="T62" fmla="*/ 326 w 527"/>
              <a:gd name="T63" fmla="*/ 391 h 401"/>
              <a:gd name="T64" fmla="*/ 308 w 527"/>
              <a:gd name="T65" fmla="*/ 399 h 401"/>
              <a:gd name="T66" fmla="*/ 257 w 527"/>
              <a:gd name="T67" fmla="*/ 391 h 401"/>
              <a:gd name="T68" fmla="*/ 172 w 527"/>
              <a:gd name="T69" fmla="*/ 394 h 401"/>
              <a:gd name="T70" fmla="*/ 131 w 527"/>
              <a:gd name="T71" fmla="*/ 401 h 401"/>
              <a:gd name="T72" fmla="*/ 113 w 527"/>
              <a:gd name="T73" fmla="*/ 398 h 401"/>
              <a:gd name="T74" fmla="*/ 110 w 527"/>
              <a:gd name="T75" fmla="*/ 386 h 401"/>
              <a:gd name="T76" fmla="*/ 118 w 527"/>
              <a:gd name="T77" fmla="*/ 375 h 401"/>
              <a:gd name="T78" fmla="*/ 144 w 527"/>
              <a:gd name="T79" fmla="*/ 369 h 401"/>
              <a:gd name="T80" fmla="*/ 178 w 527"/>
              <a:gd name="T81" fmla="*/ 357 h 401"/>
              <a:gd name="T82" fmla="*/ 185 w 527"/>
              <a:gd name="T83" fmla="*/ 342 h 401"/>
              <a:gd name="T84" fmla="*/ 176 w 527"/>
              <a:gd name="T85" fmla="*/ 323 h 401"/>
              <a:gd name="T86" fmla="*/ 139 w 527"/>
              <a:gd name="T87" fmla="*/ 308 h 401"/>
              <a:gd name="T88" fmla="*/ 102 w 527"/>
              <a:gd name="T89" fmla="*/ 285 h 401"/>
              <a:gd name="T90" fmla="*/ 80 w 527"/>
              <a:gd name="T91" fmla="*/ 259 h 401"/>
              <a:gd name="T92" fmla="*/ 67 w 527"/>
              <a:gd name="T93" fmla="*/ 197 h 401"/>
              <a:gd name="T94" fmla="*/ 55 w 527"/>
              <a:gd name="T95" fmla="*/ 103 h 401"/>
              <a:gd name="T96" fmla="*/ 40 w 527"/>
              <a:gd name="T97" fmla="*/ 76 h 401"/>
              <a:gd name="T98" fmla="*/ 15 w 527"/>
              <a:gd name="T99" fmla="*/ 58 h 401"/>
              <a:gd name="T100" fmla="*/ 1 w 527"/>
              <a:gd name="T101" fmla="*/ 51 h 401"/>
              <a:gd name="T102" fmla="*/ 11 w 527"/>
              <a:gd name="T103" fmla="*/ 32 h 401"/>
              <a:gd name="T104" fmla="*/ 50 w 527"/>
              <a:gd name="T105" fmla="*/ 8 h 401"/>
              <a:gd name="T106" fmla="*/ 79 w 527"/>
              <a:gd name="T107" fmla="*/ 0 h 401"/>
              <a:gd name="T108" fmla="*/ 48 w 527"/>
              <a:gd name="T109" fmla="*/ 46 h 401"/>
              <a:gd name="T110" fmla="*/ 62 w 527"/>
              <a:gd name="T111" fmla="*/ 58 h 401"/>
              <a:gd name="T112" fmla="*/ 76 w 527"/>
              <a:gd name="T113" fmla="*/ 46 h 401"/>
              <a:gd name="T114" fmla="*/ 62 w 527"/>
              <a:gd name="T115" fmla="*/ 34 h 401"/>
              <a:gd name="T116" fmla="*/ 48 w 527"/>
              <a:gd name="T117" fmla="*/ 4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5" name="Freeform 13"/>
          <p:cNvSpPr>
            <a:spLocks noEditPoints="1"/>
          </p:cNvSpPr>
          <p:nvPr/>
        </p:nvSpPr>
        <p:spPr bwMode="auto">
          <a:xfrm>
            <a:off x="8150225" y="392113"/>
            <a:ext cx="328613" cy="244475"/>
          </a:xfrm>
          <a:custGeom>
            <a:avLst/>
            <a:gdLst>
              <a:gd name="T0" fmla="*/ 297 w 621"/>
              <a:gd name="T1" fmla="*/ 456 h 460"/>
              <a:gd name="T2" fmla="*/ 260 w 621"/>
              <a:gd name="T3" fmla="*/ 438 h 460"/>
              <a:gd name="T4" fmla="*/ 235 w 621"/>
              <a:gd name="T5" fmla="*/ 406 h 460"/>
              <a:gd name="T6" fmla="*/ 209 w 621"/>
              <a:gd name="T7" fmla="*/ 424 h 460"/>
              <a:gd name="T8" fmla="*/ 173 w 621"/>
              <a:gd name="T9" fmla="*/ 446 h 460"/>
              <a:gd name="T10" fmla="*/ 128 w 621"/>
              <a:gd name="T11" fmla="*/ 455 h 460"/>
              <a:gd name="T12" fmla="*/ 81 w 621"/>
              <a:gd name="T13" fmla="*/ 451 h 460"/>
              <a:gd name="T14" fmla="*/ 38 w 621"/>
              <a:gd name="T15" fmla="*/ 429 h 460"/>
              <a:gd name="T16" fmla="*/ 9 w 621"/>
              <a:gd name="T17" fmla="*/ 388 h 460"/>
              <a:gd name="T18" fmla="*/ 1 w 621"/>
              <a:gd name="T19" fmla="*/ 333 h 460"/>
              <a:gd name="T20" fmla="*/ 22 w 621"/>
              <a:gd name="T21" fmla="*/ 278 h 460"/>
              <a:gd name="T22" fmla="*/ 55 w 621"/>
              <a:gd name="T23" fmla="*/ 244 h 460"/>
              <a:gd name="T24" fmla="*/ 95 w 621"/>
              <a:gd name="T25" fmla="*/ 231 h 460"/>
              <a:gd name="T26" fmla="*/ 139 w 621"/>
              <a:gd name="T27" fmla="*/ 237 h 460"/>
              <a:gd name="T28" fmla="*/ 153 w 621"/>
              <a:gd name="T29" fmla="*/ 202 h 460"/>
              <a:gd name="T30" fmla="*/ 163 w 621"/>
              <a:gd name="T31" fmla="*/ 105 h 460"/>
              <a:gd name="T32" fmla="*/ 178 w 621"/>
              <a:gd name="T33" fmla="*/ 54 h 460"/>
              <a:gd name="T34" fmla="*/ 205 w 621"/>
              <a:gd name="T35" fmla="*/ 23 h 460"/>
              <a:gd name="T36" fmla="*/ 244 w 621"/>
              <a:gd name="T37" fmla="*/ 3 h 460"/>
              <a:gd name="T38" fmla="*/ 279 w 621"/>
              <a:gd name="T39" fmla="*/ 0 h 460"/>
              <a:gd name="T40" fmla="*/ 316 w 621"/>
              <a:gd name="T41" fmla="*/ 10 h 460"/>
              <a:gd name="T42" fmla="*/ 365 w 621"/>
              <a:gd name="T43" fmla="*/ 40 h 460"/>
              <a:gd name="T44" fmla="*/ 393 w 621"/>
              <a:gd name="T45" fmla="*/ 60 h 460"/>
              <a:gd name="T46" fmla="*/ 434 w 621"/>
              <a:gd name="T47" fmla="*/ 56 h 460"/>
              <a:gd name="T48" fmla="*/ 483 w 621"/>
              <a:gd name="T49" fmla="*/ 37 h 460"/>
              <a:gd name="T50" fmla="*/ 526 w 621"/>
              <a:gd name="T51" fmla="*/ 21 h 460"/>
              <a:gd name="T52" fmla="*/ 564 w 621"/>
              <a:gd name="T53" fmla="*/ 24 h 460"/>
              <a:gd name="T54" fmla="*/ 594 w 621"/>
              <a:gd name="T55" fmla="*/ 42 h 460"/>
              <a:gd name="T56" fmla="*/ 618 w 621"/>
              <a:gd name="T57" fmla="*/ 80 h 460"/>
              <a:gd name="T58" fmla="*/ 618 w 621"/>
              <a:gd name="T59" fmla="*/ 125 h 460"/>
              <a:gd name="T60" fmla="*/ 599 w 621"/>
              <a:gd name="T61" fmla="*/ 170 h 460"/>
              <a:gd name="T62" fmla="*/ 567 w 621"/>
              <a:gd name="T63" fmla="*/ 210 h 460"/>
              <a:gd name="T64" fmla="*/ 529 w 621"/>
              <a:gd name="T65" fmla="*/ 241 h 460"/>
              <a:gd name="T66" fmla="*/ 484 w 621"/>
              <a:gd name="T67" fmla="*/ 282 h 460"/>
              <a:gd name="T68" fmla="*/ 444 w 621"/>
              <a:gd name="T69" fmla="*/ 350 h 460"/>
              <a:gd name="T70" fmla="*/ 420 w 621"/>
              <a:gd name="T71" fmla="*/ 402 h 460"/>
              <a:gd name="T72" fmla="*/ 389 w 621"/>
              <a:gd name="T73" fmla="*/ 441 h 460"/>
              <a:gd name="T74" fmla="*/ 353 w 621"/>
              <a:gd name="T75" fmla="*/ 458 h 460"/>
              <a:gd name="T76" fmla="*/ 261 w 621"/>
              <a:gd name="T77" fmla="*/ 210 h 460"/>
              <a:gd name="T78" fmla="*/ 262 w 621"/>
              <a:gd name="T79" fmla="*/ 264 h 460"/>
              <a:gd name="T80" fmla="*/ 290 w 621"/>
              <a:gd name="T81" fmla="*/ 250 h 460"/>
              <a:gd name="T82" fmla="*/ 324 w 621"/>
              <a:gd name="T83" fmla="*/ 248 h 460"/>
              <a:gd name="T84" fmla="*/ 359 w 621"/>
              <a:gd name="T85" fmla="*/ 256 h 460"/>
              <a:gd name="T86" fmla="*/ 392 w 621"/>
              <a:gd name="T87" fmla="*/ 222 h 460"/>
              <a:gd name="T88" fmla="*/ 380 w 621"/>
              <a:gd name="T89" fmla="*/ 209 h 460"/>
              <a:gd name="T90" fmla="*/ 323 w 621"/>
              <a:gd name="T91" fmla="*/ 192 h 460"/>
              <a:gd name="T92" fmla="*/ 296 w 621"/>
              <a:gd name="T93" fmla="*/ 185 h 460"/>
              <a:gd name="T94" fmla="*/ 278 w 621"/>
              <a:gd name="T95" fmla="*/ 1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6" name="Freeform 14"/>
          <p:cNvSpPr>
            <a:spLocks noEditPoints="1"/>
          </p:cNvSpPr>
          <p:nvPr/>
        </p:nvSpPr>
        <p:spPr bwMode="auto">
          <a:xfrm>
            <a:off x="8170863" y="414338"/>
            <a:ext cx="287337" cy="201612"/>
          </a:xfrm>
          <a:custGeom>
            <a:avLst/>
            <a:gdLst>
              <a:gd name="T0" fmla="*/ 352 w 542"/>
              <a:gd name="T1" fmla="*/ 60 h 381"/>
              <a:gd name="T2" fmla="*/ 408 w 542"/>
              <a:gd name="T3" fmla="*/ 54 h 381"/>
              <a:gd name="T4" fmla="*/ 489 w 542"/>
              <a:gd name="T5" fmla="*/ 20 h 381"/>
              <a:gd name="T6" fmla="*/ 525 w 542"/>
              <a:gd name="T7" fmla="*/ 28 h 381"/>
              <a:gd name="T8" fmla="*/ 542 w 542"/>
              <a:gd name="T9" fmla="*/ 64 h 381"/>
              <a:gd name="T10" fmla="*/ 526 w 542"/>
              <a:gd name="T11" fmla="*/ 111 h 381"/>
              <a:gd name="T12" fmla="*/ 469 w 542"/>
              <a:gd name="T13" fmla="*/ 169 h 381"/>
              <a:gd name="T14" fmla="*/ 421 w 542"/>
              <a:gd name="T15" fmla="*/ 210 h 381"/>
              <a:gd name="T16" fmla="*/ 366 w 542"/>
              <a:gd name="T17" fmla="*/ 298 h 381"/>
              <a:gd name="T18" fmla="*/ 336 w 542"/>
              <a:gd name="T19" fmla="*/ 360 h 381"/>
              <a:gd name="T20" fmla="*/ 312 w 542"/>
              <a:gd name="T21" fmla="*/ 377 h 381"/>
              <a:gd name="T22" fmla="*/ 283 w 542"/>
              <a:gd name="T23" fmla="*/ 380 h 381"/>
              <a:gd name="T24" fmla="*/ 246 w 542"/>
              <a:gd name="T25" fmla="*/ 366 h 381"/>
              <a:gd name="T26" fmla="*/ 227 w 542"/>
              <a:gd name="T27" fmla="*/ 338 h 381"/>
              <a:gd name="T28" fmla="*/ 228 w 542"/>
              <a:gd name="T29" fmla="*/ 287 h 381"/>
              <a:gd name="T30" fmla="*/ 242 w 542"/>
              <a:gd name="T31" fmla="*/ 260 h 381"/>
              <a:gd name="T32" fmla="*/ 270 w 542"/>
              <a:gd name="T33" fmla="*/ 246 h 381"/>
              <a:gd name="T34" fmla="*/ 305 w 542"/>
              <a:gd name="T35" fmla="*/ 253 h 381"/>
              <a:gd name="T36" fmla="*/ 334 w 542"/>
              <a:gd name="T37" fmla="*/ 276 h 381"/>
              <a:gd name="T38" fmla="*/ 350 w 542"/>
              <a:gd name="T39" fmla="*/ 257 h 381"/>
              <a:gd name="T40" fmla="*/ 406 w 542"/>
              <a:gd name="T41" fmla="*/ 181 h 381"/>
              <a:gd name="T42" fmla="*/ 458 w 542"/>
              <a:gd name="T43" fmla="*/ 133 h 381"/>
              <a:gd name="T44" fmla="*/ 477 w 542"/>
              <a:gd name="T45" fmla="*/ 101 h 381"/>
              <a:gd name="T46" fmla="*/ 461 w 542"/>
              <a:gd name="T47" fmla="*/ 90 h 381"/>
              <a:gd name="T48" fmla="*/ 411 w 542"/>
              <a:gd name="T49" fmla="*/ 115 h 381"/>
              <a:gd name="T50" fmla="*/ 358 w 542"/>
              <a:gd name="T51" fmla="*/ 131 h 381"/>
              <a:gd name="T52" fmla="*/ 267 w 542"/>
              <a:gd name="T53" fmla="*/ 107 h 381"/>
              <a:gd name="T54" fmla="*/ 227 w 542"/>
              <a:gd name="T55" fmla="*/ 110 h 381"/>
              <a:gd name="T56" fmla="*/ 188 w 542"/>
              <a:gd name="T57" fmla="*/ 144 h 381"/>
              <a:gd name="T58" fmla="*/ 176 w 542"/>
              <a:gd name="T59" fmla="*/ 256 h 381"/>
              <a:gd name="T60" fmla="*/ 160 w 542"/>
              <a:gd name="T61" fmla="*/ 335 h 381"/>
              <a:gd name="T62" fmla="*/ 131 w 542"/>
              <a:gd name="T63" fmla="*/ 365 h 381"/>
              <a:gd name="T64" fmla="*/ 71 w 542"/>
              <a:gd name="T65" fmla="*/ 376 h 381"/>
              <a:gd name="T66" fmla="*/ 24 w 542"/>
              <a:gd name="T67" fmla="*/ 358 h 381"/>
              <a:gd name="T68" fmla="*/ 2 w 542"/>
              <a:gd name="T69" fmla="*/ 323 h 381"/>
              <a:gd name="T70" fmla="*/ 5 w 542"/>
              <a:gd name="T71" fmla="*/ 279 h 381"/>
              <a:gd name="T72" fmla="*/ 34 w 542"/>
              <a:gd name="T73" fmla="*/ 240 h 381"/>
              <a:gd name="T74" fmla="*/ 70 w 542"/>
              <a:gd name="T75" fmla="*/ 230 h 381"/>
              <a:gd name="T76" fmla="*/ 107 w 542"/>
              <a:gd name="T77" fmla="*/ 243 h 381"/>
              <a:gd name="T78" fmla="*/ 131 w 542"/>
              <a:gd name="T79" fmla="*/ 272 h 381"/>
              <a:gd name="T80" fmla="*/ 142 w 542"/>
              <a:gd name="T81" fmla="*/ 271 h 381"/>
              <a:gd name="T82" fmla="*/ 152 w 542"/>
              <a:gd name="T83" fmla="*/ 182 h 381"/>
              <a:gd name="T84" fmla="*/ 166 w 542"/>
              <a:gd name="T85" fmla="*/ 56 h 381"/>
              <a:gd name="T86" fmla="*/ 192 w 542"/>
              <a:gd name="T87" fmla="*/ 13 h 381"/>
              <a:gd name="T88" fmla="*/ 234 w 542"/>
              <a:gd name="T89" fmla="*/ 0 h 381"/>
              <a:gd name="T90" fmla="*/ 270 w 542"/>
              <a:gd name="T91" fmla="*/ 11 h 381"/>
              <a:gd name="T92" fmla="*/ 25 w 542"/>
              <a:gd name="T93" fmla="*/ 277 h 381"/>
              <a:gd name="T94" fmla="*/ 28 w 542"/>
              <a:gd name="T95" fmla="*/ 293 h 381"/>
              <a:gd name="T96" fmla="*/ 43 w 542"/>
              <a:gd name="T97" fmla="*/ 285 h 381"/>
              <a:gd name="T98" fmla="*/ 51 w 542"/>
              <a:gd name="T99" fmla="*/ 257 h 381"/>
              <a:gd name="T100" fmla="*/ 40 w 542"/>
              <a:gd name="T101" fmla="*/ 254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7050088" y="374650"/>
            <a:ext cx="414337" cy="257175"/>
          </a:xfrm>
          <a:custGeom>
            <a:avLst/>
            <a:gdLst>
              <a:gd name="T0" fmla="*/ 620 w 784"/>
              <a:gd name="T1" fmla="*/ 482 h 485"/>
              <a:gd name="T2" fmla="*/ 594 w 784"/>
              <a:gd name="T3" fmla="*/ 474 h 485"/>
              <a:gd name="T4" fmla="*/ 571 w 784"/>
              <a:gd name="T5" fmla="*/ 458 h 485"/>
              <a:gd name="T6" fmla="*/ 512 w 784"/>
              <a:gd name="T7" fmla="*/ 449 h 485"/>
              <a:gd name="T8" fmla="*/ 484 w 784"/>
              <a:gd name="T9" fmla="*/ 452 h 485"/>
              <a:gd name="T10" fmla="*/ 457 w 784"/>
              <a:gd name="T11" fmla="*/ 465 h 485"/>
              <a:gd name="T12" fmla="*/ 396 w 784"/>
              <a:gd name="T13" fmla="*/ 478 h 485"/>
              <a:gd name="T14" fmla="*/ 359 w 784"/>
              <a:gd name="T15" fmla="*/ 478 h 485"/>
              <a:gd name="T16" fmla="*/ 305 w 784"/>
              <a:gd name="T17" fmla="*/ 467 h 485"/>
              <a:gd name="T18" fmla="*/ 257 w 784"/>
              <a:gd name="T19" fmla="*/ 445 h 485"/>
              <a:gd name="T20" fmla="*/ 215 w 784"/>
              <a:gd name="T21" fmla="*/ 410 h 485"/>
              <a:gd name="T22" fmla="*/ 182 w 784"/>
              <a:gd name="T23" fmla="*/ 367 h 485"/>
              <a:gd name="T24" fmla="*/ 161 w 784"/>
              <a:gd name="T25" fmla="*/ 316 h 485"/>
              <a:gd name="T26" fmla="*/ 113 w 784"/>
              <a:gd name="T27" fmla="*/ 285 h 485"/>
              <a:gd name="T28" fmla="*/ 73 w 784"/>
              <a:gd name="T29" fmla="*/ 251 h 485"/>
              <a:gd name="T30" fmla="*/ 42 w 784"/>
              <a:gd name="T31" fmla="*/ 219 h 485"/>
              <a:gd name="T32" fmla="*/ 18 w 784"/>
              <a:gd name="T33" fmla="*/ 186 h 485"/>
              <a:gd name="T34" fmla="*/ 4 w 784"/>
              <a:gd name="T35" fmla="*/ 154 h 485"/>
              <a:gd name="T36" fmla="*/ 0 w 784"/>
              <a:gd name="T37" fmla="*/ 125 h 485"/>
              <a:gd name="T38" fmla="*/ 3 w 784"/>
              <a:gd name="T39" fmla="*/ 97 h 485"/>
              <a:gd name="T40" fmla="*/ 16 w 784"/>
              <a:gd name="T41" fmla="*/ 72 h 485"/>
              <a:gd name="T42" fmla="*/ 33 w 784"/>
              <a:gd name="T43" fmla="*/ 54 h 485"/>
              <a:gd name="T44" fmla="*/ 56 w 784"/>
              <a:gd name="T45" fmla="*/ 40 h 485"/>
              <a:gd name="T46" fmla="*/ 80 w 784"/>
              <a:gd name="T47" fmla="*/ 25 h 485"/>
              <a:gd name="T48" fmla="*/ 98 w 784"/>
              <a:gd name="T49" fmla="*/ 10 h 485"/>
              <a:gd name="T50" fmla="*/ 121 w 784"/>
              <a:gd name="T51" fmla="*/ 2 h 485"/>
              <a:gd name="T52" fmla="*/ 136 w 784"/>
              <a:gd name="T53" fmla="*/ 0 h 485"/>
              <a:gd name="T54" fmla="*/ 155 w 784"/>
              <a:gd name="T55" fmla="*/ 3 h 485"/>
              <a:gd name="T56" fmla="*/ 174 w 784"/>
              <a:gd name="T57" fmla="*/ 10 h 485"/>
              <a:gd name="T58" fmla="*/ 215 w 784"/>
              <a:gd name="T59" fmla="*/ 20 h 485"/>
              <a:gd name="T60" fmla="*/ 313 w 784"/>
              <a:gd name="T61" fmla="*/ 35 h 485"/>
              <a:gd name="T62" fmla="*/ 349 w 784"/>
              <a:gd name="T63" fmla="*/ 28 h 485"/>
              <a:gd name="T64" fmla="*/ 379 w 784"/>
              <a:gd name="T65" fmla="*/ 25 h 485"/>
              <a:gd name="T66" fmla="*/ 421 w 784"/>
              <a:gd name="T67" fmla="*/ 29 h 485"/>
              <a:gd name="T68" fmla="*/ 461 w 784"/>
              <a:gd name="T69" fmla="*/ 41 h 485"/>
              <a:gd name="T70" fmla="*/ 499 w 784"/>
              <a:gd name="T71" fmla="*/ 60 h 485"/>
              <a:gd name="T72" fmla="*/ 531 w 784"/>
              <a:gd name="T73" fmla="*/ 85 h 485"/>
              <a:gd name="T74" fmla="*/ 560 w 784"/>
              <a:gd name="T75" fmla="*/ 116 h 485"/>
              <a:gd name="T76" fmla="*/ 623 w 784"/>
              <a:gd name="T77" fmla="*/ 159 h 485"/>
              <a:gd name="T78" fmla="*/ 670 w 784"/>
              <a:gd name="T79" fmla="*/ 191 h 485"/>
              <a:gd name="T80" fmla="*/ 717 w 784"/>
              <a:gd name="T81" fmla="*/ 230 h 485"/>
              <a:gd name="T82" fmla="*/ 755 w 784"/>
              <a:gd name="T83" fmla="*/ 272 h 485"/>
              <a:gd name="T84" fmla="*/ 780 w 784"/>
              <a:gd name="T85" fmla="*/ 318 h 485"/>
              <a:gd name="T86" fmla="*/ 784 w 784"/>
              <a:gd name="T87" fmla="*/ 348 h 485"/>
              <a:gd name="T88" fmla="*/ 781 w 784"/>
              <a:gd name="T89" fmla="*/ 377 h 485"/>
              <a:gd name="T90" fmla="*/ 769 w 784"/>
              <a:gd name="T91" fmla="*/ 401 h 485"/>
              <a:gd name="T92" fmla="*/ 751 w 784"/>
              <a:gd name="T93" fmla="*/ 421 h 485"/>
              <a:gd name="T94" fmla="*/ 729 w 784"/>
              <a:gd name="T95" fmla="*/ 437 h 485"/>
              <a:gd name="T96" fmla="*/ 705 w 784"/>
              <a:gd name="T97" fmla="*/ 458 h 485"/>
              <a:gd name="T98" fmla="*/ 678 w 784"/>
              <a:gd name="T99" fmla="*/ 476 h 485"/>
              <a:gd name="T100" fmla="*/ 647 w 784"/>
              <a:gd name="T101" fmla="*/ 485 h 485"/>
              <a:gd name="T102" fmla="*/ 638 w 784"/>
              <a:gd name="T103" fmla="*/ 485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8" name="Freeform 16"/>
          <p:cNvSpPr>
            <a:spLocks noEditPoints="1"/>
          </p:cNvSpPr>
          <p:nvPr/>
        </p:nvSpPr>
        <p:spPr bwMode="auto">
          <a:xfrm>
            <a:off x="7070725" y="395288"/>
            <a:ext cx="373063" cy="215900"/>
          </a:xfrm>
          <a:custGeom>
            <a:avLst/>
            <a:gdLst>
              <a:gd name="T0" fmla="*/ 484 w 706"/>
              <a:gd name="T1" fmla="*/ 92 h 406"/>
              <a:gd name="T2" fmla="*/ 436 w 706"/>
              <a:gd name="T3" fmla="*/ 51 h 406"/>
              <a:gd name="T4" fmla="*/ 377 w 706"/>
              <a:gd name="T5" fmla="*/ 29 h 406"/>
              <a:gd name="T6" fmla="*/ 313 w 706"/>
              <a:gd name="T7" fmla="*/ 27 h 406"/>
              <a:gd name="T8" fmla="*/ 270 w 706"/>
              <a:gd name="T9" fmla="*/ 34 h 406"/>
              <a:gd name="T10" fmla="*/ 125 w 706"/>
              <a:gd name="T11" fmla="*/ 14 h 406"/>
              <a:gd name="T12" fmla="*/ 104 w 706"/>
              <a:gd name="T13" fmla="*/ 1 h 406"/>
              <a:gd name="T14" fmla="*/ 79 w 706"/>
              <a:gd name="T15" fmla="*/ 5 h 406"/>
              <a:gd name="T16" fmla="*/ 63 w 706"/>
              <a:gd name="T17" fmla="*/ 24 h 406"/>
              <a:gd name="T18" fmla="*/ 23 w 706"/>
              <a:gd name="T19" fmla="*/ 41 h 406"/>
              <a:gd name="T20" fmla="*/ 1 w 706"/>
              <a:gd name="T21" fmla="*/ 73 h 406"/>
              <a:gd name="T22" fmla="*/ 16 w 706"/>
              <a:gd name="T23" fmla="*/ 129 h 406"/>
              <a:gd name="T24" fmla="*/ 75 w 706"/>
              <a:gd name="T25" fmla="*/ 195 h 406"/>
              <a:gd name="T26" fmla="*/ 155 w 706"/>
              <a:gd name="T27" fmla="*/ 252 h 406"/>
              <a:gd name="T28" fmla="*/ 183 w 706"/>
              <a:gd name="T29" fmla="*/ 317 h 406"/>
              <a:gd name="T30" fmla="*/ 242 w 706"/>
              <a:gd name="T31" fmla="*/ 372 h 406"/>
              <a:gd name="T32" fmla="*/ 319 w 706"/>
              <a:gd name="T33" fmla="*/ 399 h 406"/>
              <a:gd name="T34" fmla="*/ 405 w 706"/>
              <a:gd name="T35" fmla="*/ 388 h 406"/>
              <a:gd name="T36" fmla="*/ 420 w 706"/>
              <a:gd name="T37" fmla="*/ 374 h 406"/>
              <a:gd name="T38" fmla="*/ 320 w 706"/>
              <a:gd name="T39" fmla="*/ 342 h 406"/>
              <a:gd name="T40" fmla="*/ 252 w 706"/>
              <a:gd name="T41" fmla="*/ 307 h 406"/>
              <a:gd name="T42" fmla="*/ 256 w 706"/>
              <a:gd name="T43" fmla="*/ 302 h 406"/>
              <a:gd name="T44" fmla="*/ 412 w 706"/>
              <a:gd name="T45" fmla="*/ 356 h 406"/>
              <a:gd name="T46" fmla="*/ 556 w 706"/>
              <a:gd name="T47" fmla="*/ 385 h 406"/>
              <a:gd name="T48" fmla="*/ 588 w 706"/>
              <a:gd name="T49" fmla="*/ 405 h 406"/>
              <a:gd name="T50" fmla="*/ 627 w 706"/>
              <a:gd name="T51" fmla="*/ 398 h 406"/>
              <a:gd name="T52" fmla="*/ 653 w 706"/>
              <a:gd name="T53" fmla="*/ 369 h 406"/>
              <a:gd name="T54" fmla="*/ 688 w 706"/>
              <a:gd name="T55" fmla="*/ 351 h 406"/>
              <a:gd name="T56" fmla="*/ 704 w 706"/>
              <a:gd name="T57" fmla="*/ 324 h 406"/>
              <a:gd name="T58" fmla="*/ 704 w 706"/>
              <a:gd name="T59" fmla="*/ 293 h 406"/>
              <a:gd name="T60" fmla="*/ 665 w 706"/>
              <a:gd name="T61" fmla="*/ 233 h 406"/>
              <a:gd name="T62" fmla="*/ 576 w 706"/>
              <a:gd name="T63" fmla="*/ 162 h 406"/>
              <a:gd name="T64" fmla="*/ 112 w 706"/>
              <a:gd name="T65" fmla="*/ 185 h 406"/>
              <a:gd name="T66" fmla="*/ 49 w 706"/>
              <a:gd name="T67" fmla="*/ 130 h 406"/>
              <a:gd name="T68" fmla="*/ 33 w 706"/>
              <a:gd name="T69" fmla="*/ 89 h 406"/>
              <a:gd name="T70" fmla="*/ 50 w 706"/>
              <a:gd name="T71" fmla="*/ 58 h 406"/>
              <a:gd name="T72" fmla="*/ 74 w 706"/>
              <a:gd name="T73" fmla="*/ 62 h 406"/>
              <a:gd name="T74" fmla="*/ 99 w 706"/>
              <a:gd name="T75" fmla="*/ 70 h 406"/>
              <a:gd name="T76" fmla="*/ 125 w 706"/>
              <a:gd name="T77" fmla="*/ 55 h 406"/>
              <a:gd name="T78" fmla="*/ 182 w 706"/>
              <a:gd name="T79" fmla="*/ 41 h 406"/>
              <a:gd name="T80" fmla="*/ 232 w 706"/>
              <a:gd name="T81" fmla="*/ 59 h 406"/>
              <a:gd name="T82" fmla="*/ 190 w 706"/>
              <a:gd name="T83" fmla="*/ 98 h 406"/>
              <a:gd name="T84" fmla="*/ 162 w 706"/>
              <a:gd name="T85" fmla="*/ 146 h 406"/>
              <a:gd name="T86" fmla="*/ 152 w 706"/>
              <a:gd name="T87" fmla="*/ 205 h 406"/>
              <a:gd name="T88" fmla="*/ 144 w 706"/>
              <a:gd name="T89" fmla="*/ 208 h 406"/>
              <a:gd name="T90" fmla="*/ 485 w 706"/>
              <a:gd name="T91" fmla="*/ 331 h 406"/>
              <a:gd name="T92" fmla="*/ 519 w 706"/>
              <a:gd name="T93" fmla="*/ 270 h 406"/>
              <a:gd name="T94" fmla="*/ 526 w 706"/>
              <a:gd name="T95" fmla="*/ 187 h 406"/>
              <a:gd name="T96" fmla="*/ 522 w 706"/>
              <a:gd name="T97" fmla="*/ 158 h 406"/>
              <a:gd name="T98" fmla="*/ 595 w 706"/>
              <a:gd name="T99" fmla="*/ 211 h 406"/>
              <a:gd name="T100" fmla="*/ 639 w 706"/>
              <a:gd name="T101" fmla="*/ 262 h 406"/>
              <a:gd name="T102" fmla="*/ 650 w 706"/>
              <a:gd name="T103" fmla="*/ 305 h 406"/>
              <a:gd name="T104" fmla="*/ 636 w 706"/>
              <a:gd name="T105" fmla="*/ 303 h 406"/>
              <a:gd name="T106" fmla="*/ 602 w 706"/>
              <a:gd name="T107" fmla="*/ 290 h 406"/>
              <a:gd name="T108" fmla="*/ 559 w 706"/>
              <a:gd name="T109" fmla="*/ 306 h 406"/>
              <a:gd name="T110" fmla="*/ 528 w 706"/>
              <a:gd name="T111" fmla="*/ 341 h 406"/>
              <a:gd name="T112" fmla="*/ 270 w 706"/>
              <a:gd name="T113" fmla="*/ 77 h 406"/>
              <a:gd name="T114" fmla="*/ 301 w 706"/>
              <a:gd name="T115" fmla="*/ 71 h 406"/>
              <a:gd name="T116" fmla="*/ 309 w 706"/>
              <a:gd name="T117" fmla="*/ 89 h 406"/>
              <a:gd name="T118" fmla="*/ 284 w 706"/>
              <a:gd name="T119" fmla="*/ 114 h 406"/>
              <a:gd name="T120" fmla="*/ 251 w 706"/>
              <a:gd name="T121" fmla="*/ 126 h 406"/>
              <a:gd name="T122" fmla="*/ 237 w 706"/>
              <a:gd name="T123" fmla="*/ 113 h 406"/>
              <a:gd name="T124" fmla="*/ 256 w 706"/>
              <a:gd name="T125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8510588" y="334963"/>
            <a:ext cx="315912" cy="342900"/>
          </a:xfrm>
          <a:custGeom>
            <a:avLst/>
            <a:gdLst>
              <a:gd name="T0" fmla="*/ 173 w 598"/>
              <a:gd name="T1" fmla="*/ 643 h 650"/>
              <a:gd name="T2" fmla="*/ 142 w 598"/>
              <a:gd name="T3" fmla="*/ 610 h 650"/>
              <a:gd name="T4" fmla="*/ 123 w 598"/>
              <a:gd name="T5" fmla="*/ 567 h 650"/>
              <a:gd name="T6" fmla="*/ 90 w 598"/>
              <a:gd name="T7" fmla="*/ 547 h 650"/>
              <a:gd name="T8" fmla="*/ 56 w 598"/>
              <a:gd name="T9" fmla="*/ 520 h 650"/>
              <a:gd name="T10" fmla="*/ 36 w 598"/>
              <a:gd name="T11" fmla="*/ 472 h 650"/>
              <a:gd name="T12" fmla="*/ 25 w 598"/>
              <a:gd name="T13" fmla="*/ 409 h 650"/>
              <a:gd name="T14" fmla="*/ 2 w 598"/>
              <a:gd name="T15" fmla="*/ 376 h 650"/>
              <a:gd name="T16" fmla="*/ 2 w 598"/>
              <a:gd name="T17" fmla="*/ 332 h 650"/>
              <a:gd name="T18" fmla="*/ 25 w 598"/>
              <a:gd name="T19" fmla="*/ 280 h 650"/>
              <a:gd name="T20" fmla="*/ 56 w 598"/>
              <a:gd name="T21" fmla="*/ 241 h 650"/>
              <a:gd name="T22" fmla="*/ 72 w 598"/>
              <a:gd name="T23" fmla="*/ 201 h 650"/>
              <a:gd name="T24" fmla="*/ 61 w 598"/>
              <a:gd name="T25" fmla="*/ 163 h 650"/>
              <a:gd name="T26" fmla="*/ 53 w 598"/>
              <a:gd name="T27" fmla="*/ 106 h 650"/>
              <a:gd name="T28" fmla="*/ 70 w 598"/>
              <a:gd name="T29" fmla="*/ 56 h 650"/>
              <a:gd name="T30" fmla="*/ 109 w 598"/>
              <a:gd name="T31" fmla="*/ 23 h 650"/>
              <a:gd name="T32" fmla="*/ 161 w 598"/>
              <a:gd name="T33" fmla="*/ 4 h 650"/>
              <a:gd name="T34" fmla="*/ 229 w 598"/>
              <a:gd name="T35" fmla="*/ 0 h 650"/>
              <a:gd name="T36" fmla="*/ 339 w 598"/>
              <a:gd name="T37" fmla="*/ 9 h 650"/>
              <a:gd name="T38" fmla="*/ 416 w 598"/>
              <a:gd name="T39" fmla="*/ 33 h 650"/>
              <a:gd name="T40" fmla="*/ 482 w 598"/>
              <a:gd name="T41" fmla="*/ 84 h 650"/>
              <a:gd name="T42" fmla="*/ 542 w 598"/>
              <a:gd name="T43" fmla="*/ 165 h 650"/>
              <a:gd name="T44" fmla="*/ 585 w 598"/>
              <a:gd name="T45" fmla="*/ 261 h 650"/>
              <a:gd name="T46" fmla="*/ 596 w 598"/>
              <a:gd name="T47" fmla="*/ 364 h 650"/>
              <a:gd name="T48" fmla="*/ 581 w 598"/>
              <a:gd name="T49" fmla="*/ 437 h 650"/>
              <a:gd name="T50" fmla="*/ 552 w 598"/>
              <a:gd name="T51" fmla="*/ 497 h 650"/>
              <a:gd name="T52" fmla="*/ 509 w 598"/>
              <a:gd name="T53" fmla="*/ 542 h 650"/>
              <a:gd name="T54" fmla="*/ 458 w 598"/>
              <a:gd name="T55" fmla="*/ 567 h 650"/>
              <a:gd name="T56" fmla="*/ 396 w 598"/>
              <a:gd name="T57" fmla="*/ 572 h 650"/>
              <a:gd name="T58" fmla="*/ 331 w 598"/>
              <a:gd name="T59" fmla="*/ 556 h 650"/>
              <a:gd name="T60" fmla="*/ 291 w 598"/>
              <a:gd name="T61" fmla="*/ 524 h 650"/>
              <a:gd name="T62" fmla="*/ 274 w 598"/>
              <a:gd name="T63" fmla="*/ 473 h 650"/>
              <a:gd name="T64" fmla="*/ 286 w 598"/>
              <a:gd name="T65" fmla="*/ 442 h 650"/>
              <a:gd name="T66" fmla="*/ 316 w 598"/>
              <a:gd name="T67" fmla="*/ 424 h 650"/>
              <a:gd name="T68" fmla="*/ 356 w 598"/>
              <a:gd name="T69" fmla="*/ 430 h 650"/>
              <a:gd name="T70" fmla="*/ 380 w 598"/>
              <a:gd name="T71" fmla="*/ 447 h 650"/>
              <a:gd name="T72" fmla="*/ 409 w 598"/>
              <a:gd name="T73" fmla="*/ 440 h 650"/>
              <a:gd name="T74" fmla="*/ 438 w 598"/>
              <a:gd name="T75" fmla="*/ 404 h 650"/>
              <a:gd name="T76" fmla="*/ 453 w 598"/>
              <a:gd name="T77" fmla="*/ 351 h 650"/>
              <a:gd name="T78" fmla="*/ 442 w 598"/>
              <a:gd name="T79" fmla="*/ 267 h 650"/>
              <a:gd name="T80" fmla="*/ 409 w 598"/>
              <a:gd name="T81" fmla="*/ 198 h 650"/>
              <a:gd name="T82" fmla="*/ 370 w 598"/>
              <a:gd name="T83" fmla="*/ 151 h 650"/>
              <a:gd name="T84" fmla="*/ 309 w 598"/>
              <a:gd name="T85" fmla="*/ 127 h 650"/>
              <a:gd name="T86" fmla="*/ 201 w 598"/>
              <a:gd name="T87" fmla="*/ 122 h 650"/>
              <a:gd name="T88" fmla="*/ 178 w 598"/>
              <a:gd name="T89" fmla="*/ 123 h 650"/>
              <a:gd name="T90" fmla="*/ 173 w 598"/>
              <a:gd name="T91" fmla="*/ 136 h 650"/>
              <a:gd name="T92" fmla="*/ 195 w 598"/>
              <a:gd name="T93" fmla="*/ 186 h 650"/>
              <a:gd name="T94" fmla="*/ 194 w 598"/>
              <a:gd name="T95" fmla="*/ 217 h 650"/>
              <a:gd name="T96" fmla="*/ 176 w 598"/>
              <a:gd name="T97" fmla="*/ 260 h 650"/>
              <a:gd name="T98" fmla="*/ 171 w 598"/>
              <a:gd name="T99" fmla="*/ 292 h 650"/>
              <a:gd name="T100" fmla="*/ 153 w 598"/>
              <a:gd name="T101" fmla="*/ 313 h 650"/>
              <a:gd name="T102" fmla="*/ 137 w 598"/>
              <a:gd name="T103" fmla="*/ 332 h 650"/>
              <a:gd name="T104" fmla="*/ 149 w 598"/>
              <a:gd name="T105" fmla="*/ 353 h 650"/>
              <a:gd name="T106" fmla="*/ 154 w 598"/>
              <a:gd name="T107" fmla="*/ 379 h 650"/>
              <a:gd name="T108" fmla="*/ 154 w 598"/>
              <a:gd name="T109" fmla="*/ 419 h 650"/>
              <a:gd name="T110" fmla="*/ 156 w 598"/>
              <a:gd name="T111" fmla="*/ 446 h 650"/>
              <a:gd name="T112" fmla="*/ 184 w 598"/>
              <a:gd name="T113" fmla="*/ 454 h 650"/>
              <a:gd name="T114" fmla="*/ 218 w 598"/>
              <a:gd name="T115" fmla="*/ 472 h 650"/>
              <a:gd name="T116" fmla="*/ 248 w 598"/>
              <a:gd name="T117" fmla="*/ 524 h 650"/>
              <a:gd name="T118" fmla="*/ 261 w 598"/>
              <a:gd name="T119" fmla="*/ 568 h 650"/>
              <a:gd name="T120" fmla="*/ 259 w 598"/>
              <a:gd name="T121" fmla="*/ 609 h 650"/>
              <a:gd name="T122" fmla="*/ 225 w 598"/>
              <a:gd name="T123" fmla="*/ 646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0" name="Freeform 18"/>
          <p:cNvSpPr>
            <a:spLocks noEditPoints="1"/>
          </p:cNvSpPr>
          <p:nvPr/>
        </p:nvSpPr>
        <p:spPr bwMode="auto">
          <a:xfrm>
            <a:off x="8531225" y="355600"/>
            <a:ext cx="274638" cy="301625"/>
          </a:xfrm>
          <a:custGeom>
            <a:avLst/>
            <a:gdLst>
              <a:gd name="T0" fmla="*/ 173 w 519"/>
              <a:gd name="T1" fmla="*/ 502 h 571"/>
              <a:gd name="T2" fmla="*/ 146 w 519"/>
              <a:gd name="T3" fmla="*/ 456 h 571"/>
              <a:gd name="T4" fmla="*/ 97 w 519"/>
              <a:gd name="T5" fmla="*/ 447 h 571"/>
              <a:gd name="T6" fmla="*/ 70 w 519"/>
              <a:gd name="T7" fmla="*/ 421 h 571"/>
              <a:gd name="T8" fmla="*/ 76 w 519"/>
              <a:gd name="T9" fmla="*/ 388 h 571"/>
              <a:gd name="T10" fmla="*/ 68 w 519"/>
              <a:gd name="T11" fmla="*/ 368 h 571"/>
              <a:gd name="T12" fmla="*/ 70 w 519"/>
              <a:gd name="T13" fmla="*/ 355 h 571"/>
              <a:gd name="T14" fmla="*/ 75 w 519"/>
              <a:gd name="T15" fmla="*/ 329 h 571"/>
              <a:gd name="T16" fmla="*/ 55 w 519"/>
              <a:gd name="T17" fmla="*/ 320 h 571"/>
              <a:gd name="T18" fmla="*/ 41 w 519"/>
              <a:gd name="T19" fmla="*/ 309 h 571"/>
              <a:gd name="T20" fmla="*/ 68 w 519"/>
              <a:gd name="T21" fmla="*/ 260 h 571"/>
              <a:gd name="T22" fmla="*/ 95 w 519"/>
              <a:gd name="T23" fmla="*/ 236 h 571"/>
              <a:gd name="T24" fmla="*/ 105 w 519"/>
              <a:gd name="T25" fmla="*/ 195 h 571"/>
              <a:gd name="T26" fmla="*/ 118 w 519"/>
              <a:gd name="T27" fmla="*/ 153 h 571"/>
              <a:gd name="T28" fmla="*/ 102 w 519"/>
              <a:gd name="T29" fmla="*/ 124 h 571"/>
              <a:gd name="T30" fmla="*/ 96 w 519"/>
              <a:gd name="T31" fmla="*/ 77 h 571"/>
              <a:gd name="T32" fmla="*/ 127 w 519"/>
              <a:gd name="T33" fmla="*/ 45 h 571"/>
              <a:gd name="T34" fmla="*/ 204 w 519"/>
              <a:gd name="T35" fmla="*/ 43 h 571"/>
              <a:gd name="T36" fmla="*/ 267 w 519"/>
              <a:gd name="T37" fmla="*/ 47 h 571"/>
              <a:gd name="T38" fmla="*/ 346 w 519"/>
              <a:gd name="T39" fmla="*/ 73 h 571"/>
              <a:gd name="T40" fmla="*/ 403 w 519"/>
              <a:gd name="T41" fmla="*/ 136 h 571"/>
              <a:gd name="T42" fmla="*/ 446 w 519"/>
              <a:gd name="T43" fmla="*/ 232 h 571"/>
              <a:gd name="T44" fmla="*/ 447 w 519"/>
              <a:gd name="T45" fmla="*/ 346 h 571"/>
              <a:gd name="T46" fmla="*/ 416 w 519"/>
              <a:gd name="T47" fmla="*/ 409 h 571"/>
              <a:gd name="T48" fmla="*/ 361 w 519"/>
              <a:gd name="T49" fmla="*/ 446 h 571"/>
              <a:gd name="T50" fmla="*/ 299 w 519"/>
              <a:gd name="T51" fmla="*/ 426 h 571"/>
              <a:gd name="T52" fmla="*/ 279 w 519"/>
              <a:gd name="T53" fmla="*/ 427 h 571"/>
              <a:gd name="T54" fmla="*/ 280 w 519"/>
              <a:gd name="T55" fmla="*/ 456 h 571"/>
              <a:gd name="T56" fmla="*/ 318 w 519"/>
              <a:gd name="T57" fmla="*/ 485 h 571"/>
              <a:gd name="T58" fmla="*/ 376 w 519"/>
              <a:gd name="T59" fmla="*/ 494 h 571"/>
              <a:gd name="T60" fmla="*/ 431 w 519"/>
              <a:gd name="T61" fmla="*/ 481 h 571"/>
              <a:gd name="T62" fmla="*/ 479 w 519"/>
              <a:gd name="T63" fmla="*/ 437 h 571"/>
              <a:gd name="T64" fmla="*/ 515 w 519"/>
              <a:gd name="T65" fmla="*/ 342 h 571"/>
              <a:gd name="T66" fmla="*/ 508 w 519"/>
              <a:gd name="T67" fmla="*/ 231 h 571"/>
              <a:gd name="T68" fmla="*/ 458 w 519"/>
              <a:gd name="T69" fmla="*/ 127 h 571"/>
              <a:gd name="T70" fmla="*/ 391 w 519"/>
              <a:gd name="T71" fmla="*/ 50 h 571"/>
              <a:gd name="T72" fmla="*/ 309 w 519"/>
              <a:gd name="T73" fmla="*/ 11 h 571"/>
              <a:gd name="T74" fmla="*/ 197 w 519"/>
              <a:gd name="T75" fmla="*/ 0 h 571"/>
              <a:gd name="T76" fmla="*/ 95 w 519"/>
              <a:gd name="T77" fmla="*/ 14 h 571"/>
              <a:gd name="T78" fmla="*/ 56 w 519"/>
              <a:gd name="T79" fmla="*/ 54 h 571"/>
              <a:gd name="T80" fmla="*/ 61 w 519"/>
              <a:gd name="T81" fmla="*/ 113 h 571"/>
              <a:gd name="T82" fmla="*/ 71 w 519"/>
              <a:gd name="T83" fmla="*/ 168 h 571"/>
              <a:gd name="T84" fmla="*/ 54 w 519"/>
              <a:gd name="T85" fmla="*/ 214 h 571"/>
              <a:gd name="T86" fmla="*/ 26 w 519"/>
              <a:gd name="T87" fmla="*/ 252 h 571"/>
              <a:gd name="T88" fmla="*/ 0 w 519"/>
              <a:gd name="T89" fmla="*/ 308 h 571"/>
              <a:gd name="T90" fmla="*/ 17 w 519"/>
              <a:gd name="T91" fmla="*/ 342 h 571"/>
              <a:gd name="T92" fmla="*/ 30 w 519"/>
              <a:gd name="T93" fmla="*/ 382 h 571"/>
              <a:gd name="T94" fmla="*/ 46 w 519"/>
              <a:gd name="T95" fmla="*/ 451 h 571"/>
              <a:gd name="T96" fmla="*/ 92 w 519"/>
              <a:gd name="T97" fmla="*/ 484 h 571"/>
              <a:gd name="T98" fmla="*/ 128 w 519"/>
              <a:gd name="T99" fmla="*/ 527 h 571"/>
              <a:gd name="T100" fmla="*/ 148 w 519"/>
              <a:gd name="T101" fmla="*/ 566 h 571"/>
              <a:gd name="T102" fmla="*/ 170 w 519"/>
              <a:gd name="T103" fmla="*/ 570 h 571"/>
              <a:gd name="T104" fmla="*/ 182 w 519"/>
              <a:gd name="T105" fmla="*/ 5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3092" name="Text Box 20"/>
          <p:cNvSpPr txBox="1">
            <a:spLocks noChangeArrowheads="1"/>
          </p:cNvSpPr>
          <p:nvPr/>
        </p:nvSpPr>
        <p:spPr bwMode="auto">
          <a:xfrm>
            <a:off x="500514" y="1155245"/>
            <a:ext cx="8338686" cy="460126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r>
              <a:rPr lang="pl-PL" altLang="pl-PL" sz="1600" b="1" dirty="0" smtClean="0">
                <a:solidFill>
                  <a:srgbClr val="FF0000"/>
                </a:solidFill>
                <a:effectLst>
                  <a:reflection stA="99000" endPos="0" dist="50800" dir="5400000" sy="-100000" algn="bl" rotWithShape="0"/>
                </a:effectLst>
              </a:rPr>
              <a:t>Główne pojęcia zawarte w Ustawie:</a:t>
            </a: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ct val="50000"/>
              </a:spcBef>
            </a:pPr>
            <a:endParaRPr lang="pl-PL" altLang="pl-PL" sz="1200" b="1" dirty="0" smtClean="0">
              <a:solidFill>
                <a:schemeClr val="accent1">
                  <a:lumMod val="50000"/>
                </a:schemeClr>
              </a:solidFill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endParaRPr lang="pl-PL" altLang="pl-PL" sz="1200" dirty="0" smtClean="0">
              <a:effectLst>
                <a:reflection stA="99000" endPos="0" dist="50800" dir="5400000" sy="-100000" algn="bl" rotWithShape="0"/>
              </a:effectLst>
            </a:endParaRP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pl-PL" altLang="pl-PL" sz="1200" b="1" strike="sngStrike" dirty="0" smtClean="0">
              <a:effectLst>
                <a:reflection stA="99000" endPos="0" dist="50800" dir="5400000" sy="-100000" algn="bl" rotWithShape="0"/>
              </a:effectLst>
            </a:endParaRPr>
          </a:p>
        </p:txBody>
      </p:sp>
      <p:sp>
        <p:nvSpPr>
          <p:cNvPr id="3095" name="Text Box 23"/>
          <p:cNvSpPr txBox="1">
            <a:spLocks noChangeArrowheads="1"/>
          </p:cNvSpPr>
          <p:nvPr/>
        </p:nvSpPr>
        <p:spPr bwMode="auto">
          <a:xfrm>
            <a:off x="152400" y="6507163"/>
            <a:ext cx="8382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fld id="{E59E60CF-CCA2-42C1-8CE4-C0C210451F1E}" type="slidenum">
              <a:rPr lang="pl-PL" altLang="pl-PL" sz="1200">
                <a:solidFill>
                  <a:schemeClr val="bg1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</a:pPr>
              <a:t>9</a:t>
            </a:fld>
            <a:endParaRPr lang="pl-PL" altLang="pl-PL" sz="12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" name="Symbol zastępczy stopki 1"/>
          <p:cNvSpPr>
            <a:spLocks noGrp="1"/>
          </p:cNvSpPr>
          <p:nvPr>
            <p:ph type="ftr" sz="quarter" idx="11"/>
          </p:nvPr>
        </p:nvSpPr>
        <p:spPr>
          <a:xfrm>
            <a:off x="423512" y="6427788"/>
            <a:ext cx="8415688" cy="430212"/>
          </a:xfrm>
        </p:spPr>
        <p:txBody>
          <a:bodyPr/>
          <a:lstStyle/>
          <a:p>
            <a:r>
              <a:rPr lang="pl-PL" altLang="pl-PL" sz="1200" dirty="0" smtClean="0"/>
              <a:t>DEPARTAMENT KULTURY, PROMOCJI I TURYSTYKI </a:t>
            </a:r>
          </a:p>
          <a:p>
            <a:r>
              <a:rPr lang="pl-PL" altLang="pl-PL" sz="1200" dirty="0" smtClean="0"/>
              <a:t>URZĄD MARSZAŁKOWSKI WOJEWÓDZTWA MAZOWIECKIEGO W WARSZAWIE</a:t>
            </a:r>
            <a:endParaRPr lang="pl-PL" altLang="pl-PL" sz="1200" dirty="0"/>
          </a:p>
        </p:txBody>
      </p:sp>
      <p:grpSp>
        <p:nvGrpSpPr>
          <p:cNvPr id="26" name="Grupa 25"/>
          <p:cNvGrpSpPr/>
          <p:nvPr/>
        </p:nvGrpSpPr>
        <p:grpSpPr>
          <a:xfrm>
            <a:off x="2970366" y="1735686"/>
            <a:ext cx="3203268" cy="913822"/>
            <a:chOff x="0" y="0"/>
            <a:chExt cx="2959530" cy="913822"/>
          </a:xfrm>
        </p:grpSpPr>
        <p:sp>
          <p:nvSpPr>
            <p:cNvPr id="27" name="Prostokąt zaokrąglony 2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adFill flip="none" rotWithShape="0">
              <a:gsLst>
                <a:gs pos="0">
                  <a:srgbClr val="6AECFA">
                    <a:tint val="66000"/>
                    <a:satMod val="160000"/>
                  </a:srgbClr>
                </a:gs>
                <a:gs pos="50000">
                  <a:srgbClr val="6AECFA">
                    <a:tint val="44500"/>
                    <a:satMod val="160000"/>
                  </a:srgbClr>
                </a:gs>
                <a:gs pos="100000">
                  <a:srgbClr val="6AECFA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28" name="Prostokąt 2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400" b="1" dirty="0" smtClean="0">
                  <a:solidFill>
                    <a:schemeClr val="tx1"/>
                  </a:solidFill>
                  <a:latin typeface="+mj-lt"/>
                </a:rPr>
                <a:t>USŁUGA TURYSTYCZNA</a:t>
              </a:r>
              <a:endParaRPr lang="pl-PL" sz="1400" b="1" kern="1200" dirty="0">
                <a:solidFill>
                  <a:schemeClr val="tx1"/>
                </a:solidFill>
                <a:latin typeface="+mj-lt"/>
              </a:endParaRPr>
            </a:p>
          </p:txBody>
        </p:sp>
      </p:grpSp>
      <p:pic>
        <p:nvPicPr>
          <p:cNvPr id="6" name="Obraz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5400000">
            <a:off x="4230593" y="2678450"/>
            <a:ext cx="682811" cy="792549"/>
          </a:xfrm>
          <a:prstGeom prst="rect">
            <a:avLst/>
          </a:prstGeom>
        </p:spPr>
      </p:pic>
      <p:grpSp>
        <p:nvGrpSpPr>
          <p:cNvPr id="30" name="Grupa 29"/>
          <p:cNvGrpSpPr/>
          <p:nvPr/>
        </p:nvGrpSpPr>
        <p:grpSpPr>
          <a:xfrm>
            <a:off x="549177" y="3445386"/>
            <a:ext cx="3203268" cy="710683"/>
            <a:chOff x="0" y="0"/>
            <a:chExt cx="2959530" cy="913822"/>
          </a:xfrm>
          <a:solidFill>
            <a:schemeClr val="bg1">
              <a:lumMod val="85000"/>
            </a:schemeClr>
          </a:solidFill>
        </p:grpSpPr>
        <p:sp>
          <p:nvSpPr>
            <p:cNvPr id="31" name="Prostokąt zaokrąglony 30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pFill/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32" name="Prostokąt 31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200" b="1" dirty="0" smtClean="0">
                  <a:solidFill>
                    <a:schemeClr val="tx1"/>
                  </a:solidFill>
                  <a:latin typeface="+mj-lt"/>
                </a:rPr>
                <a:t>a) Przewóz pasażerów</a:t>
              </a:r>
              <a:endParaRPr lang="pl-PL" sz="1200" b="1" kern="1200" dirty="0">
                <a:solidFill>
                  <a:schemeClr val="tx1"/>
                </a:solidFill>
                <a:latin typeface="+mj-lt"/>
                <a:ea typeface="+mn-ea"/>
                <a:cs typeface="+mn-cs"/>
              </a:endParaRPr>
            </a:p>
          </p:txBody>
        </p:sp>
      </p:grpSp>
      <p:grpSp>
        <p:nvGrpSpPr>
          <p:cNvPr id="36" name="Grupa 35"/>
          <p:cNvGrpSpPr/>
          <p:nvPr/>
        </p:nvGrpSpPr>
        <p:grpSpPr>
          <a:xfrm>
            <a:off x="5254932" y="3474916"/>
            <a:ext cx="3203268" cy="693365"/>
            <a:chOff x="0" y="0"/>
            <a:chExt cx="2959530" cy="913822"/>
          </a:xfrm>
          <a:solidFill>
            <a:schemeClr val="bg1">
              <a:lumMod val="85000"/>
            </a:schemeClr>
          </a:solidFill>
        </p:grpSpPr>
        <p:sp>
          <p:nvSpPr>
            <p:cNvPr id="37" name="Prostokąt zaokrąglony 36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pFill/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38" name="Prostokąt 37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200" b="1" dirty="0" smtClean="0">
                  <a:solidFill>
                    <a:schemeClr val="tx1"/>
                  </a:solidFill>
                  <a:latin typeface="+mj-lt"/>
                </a:rPr>
                <a:t>b) Zakwaterowanie</a:t>
              </a:r>
              <a:endParaRPr lang="pl-PL" sz="1200" b="1" kern="1200" dirty="0">
                <a:solidFill>
                  <a:schemeClr val="tx1"/>
                </a:solidFill>
                <a:latin typeface="+mj-lt"/>
                <a:ea typeface="+mn-ea"/>
                <a:cs typeface="+mn-cs"/>
              </a:endParaRPr>
            </a:p>
          </p:txBody>
        </p:sp>
      </p:grpSp>
      <p:grpSp>
        <p:nvGrpSpPr>
          <p:cNvPr id="39" name="Grupa 38"/>
          <p:cNvGrpSpPr/>
          <p:nvPr/>
        </p:nvGrpSpPr>
        <p:grpSpPr>
          <a:xfrm>
            <a:off x="549177" y="4684375"/>
            <a:ext cx="3203268" cy="697218"/>
            <a:chOff x="0" y="0"/>
            <a:chExt cx="2959530" cy="913822"/>
          </a:xfrm>
          <a:solidFill>
            <a:schemeClr val="bg1">
              <a:lumMod val="85000"/>
            </a:schemeClr>
          </a:solidFill>
        </p:grpSpPr>
        <p:sp>
          <p:nvSpPr>
            <p:cNvPr id="40" name="Prostokąt zaokrąglony 39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pFill/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41" name="Prostokąt 40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200" b="1" dirty="0" smtClean="0">
                  <a:solidFill>
                    <a:schemeClr val="tx1"/>
                  </a:solidFill>
                  <a:latin typeface="+mj-lt"/>
                </a:rPr>
                <a:t>c) Wynajem pojazdów</a:t>
              </a:r>
              <a:endParaRPr lang="pl-PL" sz="1200" b="1" kern="1200" dirty="0">
                <a:solidFill>
                  <a:schemeClr val="tx1"/>
                </a:solidFill>
                <a:latin typeface="+mj-lt"/>
                <a:ea typeface="+mn-ea"/>
                <a:cs typeface="+mn-cs"/>
              </a:endParaRPr>
            </a:p>
          </p:txBody>
        </p:sp>
      </p:grpSp>
      <p:grpSp>
        <p:nvGrpSpPr>
          <p:cNvPr id="42" name="Grupa 41"/>
          <p:cNvGrpSpPr/>
          <p:nvPr/>
        </p:nvGrpSpPr>
        <p:grpSpPr>
          <a:xfrm>
            <a:off x="5254931" y="4684375"/>
            <a:ext cx="3203268" cy="697218"/>
            <a:chOff x="0" y="0"/>
            <a:chExt cx="2959530" cy="913822"/>
          </a:xfrm>
          <a:solidFill>
            <a:schemeClr val="bg1">
              <a:lumMod val="85000"/>
            </a:schemeClr>
          </a:solidFill>
        </p:grpSpPr>
        <p:sp>
          <p:nvSpPr>
            <p:cNvPr id="43" name="Prostokąt zaokrąglony 42"/>
            <p:cNvSpPr/>
            <p:nvPr/>
          </p:nvSpPr>
          <p:spPr>
            <a:xfrm>
              <a:off x="0" y="0"/>
              <a:ext cx="2959530" cy="913822"/>
            </a:xfrm>
            <a:prstGeom prst="roundRect">
              <a:avLst>
                <a:gd name="adj" fmla="val 10000"/>
              </a:avLst>
            </a:prstGeom>
            <a:grpFill/>
            <a:ln w="12700" cap="flat" cmpd="sng" algn="ctr">
              <a:solidFill>
                <a:prstClr val="white">
                  <a:hueOff val="0"/>
                  <a:satOff val="0"/>
                  <a:lumOff val="0"/>
                  <a:alphaOff val="0"/>
                </a:prst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44" name="Prostokąt 43"/>
            <p:cNvSpPr/>
            <p:nvPr/>
          </p:nvSpPr>
          <p:spPr>
            <a:xfrm>
              <a:off x="26765" y="26765"/>
              <a:ext cx="2906000" cy="860292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17780" rIns="0" bIns="17780" numCol="1" spcCol="1270" anchor="ctr" anchorCtr="0">
              <a:noAutofit/>
            </a:bodyPr>
            <a:lstStyle/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pl-PL" sz="1200" b="1" dirty="0" smtClean="0">
                <a:solidFill>
                  <a:schemeClr val="tx1"/>
                </a:solidFill>
                <a:latin typeface="+mj-lt"/>
              </a:endParaRPr>
            </a:p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200" b="1" dirty="0" smtClean="0">
                  <a:solidFill>
                    <a:schemeClr val="tx1"/>
                  </a:solidFill>
                  <a:latin typeface="+mj-lt"/>
                </a:rPr>
                <a:t>d) Inna usługa, np.:</a:t>
              </a:r>
            </a:p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200" b="1" dirty="0">
                  <a:solidFill>
                    <a:schemeClr val="tx1"/>
                  </a:solidFill>
                  <a:latin typeface="+mj-lt"/>
                </a:rPr>
                <a:t>w</a:t>
              </a:r>
              <a:r>
                <a:rPr lang="pl-PL" sz="1200" b="1" dirty="0" smtClean="0">
                  <a:solidFill>
                    <a:schemeClr val="tx1"/>
                  </a:solidFill>
                  <a:latin typeface="+mj-lt"/>
                </a:rPr>
                <a:t>stęp na koncert, imprezy sportowe, </a:t>
              </a:r>
            </a:p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pl-PL" sz="1200" b="1" dirty="0" smtClean="0">
                  <a:solidFill>
                    <a:schemeClr val="tx1"/>
                  </a:solidFill>
                  <a:latin typeface="+mj-lt"/>
                </a:rPr>
                <a:t>karnety narciarskie, lot balonem</a:t>
              </a:r>
            </a:p>
            <a:p>
              <a:pPr marL="0" lvl="0" indent="0" algn="ctr" defTabSz="11557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pl-PL" sz="1200" b="1" kern="1200" dirty="0">
                <a:solidFill>
                  <a:schemeClr val="tx1"/>
                </a:solidFill>
                <a:latin typeface="+mj-lt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524500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Motyw pakietu Office">
  <a:themeElements>
    <a:clrScheme name="Motyw pakietu Office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Motyw pakietu Office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Motyw pakietu Office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tyw pakietu Office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tyw pakietu Office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tyw pakietu Office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tyw pakietu Offic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tyw pakietu Offic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tyw pakietu Offic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Motyw pakietu Office">
  <a:themeElements>
    <a:clrScheme name="Pakiet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Pakiet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Motyw pakietu Office">
  <a:themeElements>
    <a:clrScheme name="Pakiet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Pakiet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0000-00-00813</Template>
  <TotalTime>2192</TotalTime>
  <Words>3336</Words>
  <Application>Microsoft Office PowerPoint</Application>
  <PresentationFormat>Pokaz na ekranie (4:3)</PresentationFormat>
  <Paragraphs>1191</Paragraphs>
  <Slides>42</Slides>
  <Notes>0</Notes>
  <HiddenSlides>0</HiddenSlides>
  <MMClips>0</MMClips>
  <ScaleCrop>false</ScaleCrop>
  <HeadingPairs>
    <vt:vector size="6" baseType="variant">
      <vt:variant>
        <vt:lpstr>Używane czcionki</vt:lpstr>
      </vt:variant>
      <vt:variant>
        <vt:i4>4</vt:i4>
      </vt:variant>
      <vt:variant>
        <vt:lpstr>Motyw</vt:lpstr>
      </vt:variant>
      <vt:variant>
        <vt:i4>1</vt:i4>
      </vt:variant>
      <vt:variant>
        <vt:lpstr>Tytuły slajdów</vt:lpstr>
      </vt:variant>
      <vt:variant>
        <vt:i4>42</vt:i4>
      </vt:variant>
    </vt:vector>
  </HeadingPairs>
  <TitlesOfParts>
    <vt:vector size="47" baseType="lpstr">
      <vt:lpstr>Arial</vt:lpstr>
      <vt:lpstr>Calibri</vt:lpstr>
      <vt:lpstr>Times New Roman</vt:lpstr>
      <vt:lpstr>Wingdings</vt:lpstr>
      <vt:lpstr>Motyw pakietu Office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Prezentacja programu PowerPoint</dc:title>
  <dc:creator>Nazaruk Paulina</dc:creator>
  <cp:lastModifiedBy>Powielarnia</cp:lastModifiedBy>
  <cp:revision>327</cp:revision>
  <cp:lastPrinted>2018-05-08T12:38:05Z</cp:lastPrinted>
  <dcterms:created xsi:type="dcterms:W3CDTF">2018-03-06T11:00:34Z</dcterms:created>
  <dcterms:modified xsi:type="dcterms:W3CDTF">2018-05-10T11:35:20Z</dcterms:modified>
</cp:coreProperties>
</file>